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20"/>
  </p:notesMasterIdLst>
  <p:sldIdLst>
    <p:sldId id="256" r:id="rId2"/>
    <p:sldId id="258" r:id="rId3"/>
    <p:sldId id="261" r:id="rId4"/>
    <p:sldId id="265"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Lst>
  <p:sldSz cx="9144000" cy="5143500" type="screen16x9"/>
  <p:notesSz cx="6858000" cy="9144000"/>
  <p:embeddedFontLst>
    <p:embeddedFont>
      <p:font typeface="Abhaya Libre" panose="020B0604020202020204" charset="0"/>
      <p:regular r:id="rId21"/>
      <p:bold r:id="rId22"/>
    </p:embeddedFont>
    <p:embeddedFont>
      <p:font typeface="Advent Pro" panose="020B0604020202020204" charset="0"/>
      <p:regular r:id="rId23"/>
      <p:bold r:id="rId24"/>
      <p:italic r:id="rId25"/>
      <p:boldItalic r:id="rId26"/>
    </p:embeddedFont>
    <p:embeddedFont>
      <p:font typeface="Advent Pro Medium" panose="020B0604020202020204" charset="0"/>
      <p:regular r:id="rId27"/>
      <p:bold r:id="rId28"/>
      <p:italic r:id="rId29"/>
      <p:boldItalic r:id="rId30"/>
    </p:embeddedFont>
    <p:embeddedFont>
      <p:font typeface="Aldrich" panose="020B0604020202020204"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E4754A-9D99-4BA1-8C55-5FB60D5CC9F8}">
  <a:tblStyle styleId="{E0E4754A-9D99-4BA1-8C55-5FB60D5CC9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54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94f82a0b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94f82a0b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637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219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3615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2787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782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8258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272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380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2745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5207a178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5207a178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57d03485c9_2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57d03485c9_2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648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57d03485c9_2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57d03485c9_2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2095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9574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57d03485c9_2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57d03485c9_2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8163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0" name="Google Shape;10;p2"/>
          <p:cNvSpPr txBox="1">
            <a:spLocks noGrp="1"/>
          </p:cNvSpPr>
          <p:nvPr>
            <p:ph type="ctrTitle"/>
          </p:nvPr>
        </p:nvSpPr>
        <p:spPr>
          <a:xfrm>
            <a:off x="2558550" y="1096050"/>
            <a:ext cx="4026900" cy="23778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558550" y="3545000"/>
            <a:ext cx="4026900" cy="435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solidFill>
                  <a:schemeClr val="lt1"/>
                </a:solidFill>
                <a:latin typeface="Advent Pro"/>
                <a:ea typeface="Advent Pro"/>
                <a:cs typeface="Advent Pro"/>
                <a:sym typeface="Advent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4" name="Google Shape;14;p3"/>
          <p:cNvSpPr txBox="1">
            <a:spLocks noGrp="1"/>
          </p:cNvSpPr>
          <p:nvPr>
            <p:ph type="title"/>
          </p:nvPr>
        </p:nvSpPr>
        <p:spPr>
          <a:xfrm>
            <a:off x="713225" y="2259100"/>
            <a:ext cx="4156500" cy="151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5" name="Google Shape;15;p3"/>
          <p:cNvSpPr txBox="1">
            <a:spLocks noGrp="1"/>
          </p:cNvSpPr>
          <p:nvPr>
            <p:ph type="title" idx="2" hasCustomPrompt="1"/>
          </p:nvPr>
        </p:nvSpPr>
        <p:spPr>
          <a:xfrm>
            <a:off x="3056975" y="539500"/>
            <a:ext cx="1812600" cy="171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5000"/>
              <a:buNone/>
              <a:defRPr sz="100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6" name="Google Shape;16;p3"/>
          <p:cNvSpPr txBox="1">
            <a:spLocks noGrp="1"/>
          </p:cNvSpPr>
          <p:nvPr>
            <p:ph type="subTitle" idx="1"/>
          </p:nvPr>
        </p:nvSpPr>
        <p:spPr>
          <a:xfrm>
            <a:off x="713225" y="3970425"/>
            <a:ext cx="4156500" cy="399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pic>
        <p:nvPicPr>
          <p:cNvPr id="17" name="Google Shape;17;p3"/>
          <p:cNvPicPr preferRelativeResize="0"/>
          <p:nvPr/>
        </p:nvPicPr>
        <p:blipFill>
          <a:blip r:embed="rId3">
            <a:alphaModFix/>
          </a:blip>
          <a:stretch>
            <a:fillRect/>
          </a:stretch>
        </p:blipFill>
        <p:spPr>
          <a:xfrm rot="-5400000">
            <a:off x="-2363475" y="1273964"/>
            <a:ext cx="4400440" cy="2595572"/>
          </a:xfrm>
          <a:prstGeom prst="rect">
            <a:avLst/>
          </a:prstGeom>
          <a:noFill/>
          <a:ln>
            <a:noFill/>
          </a:ln>
        </p:spPr>
      </p:pic>
      <p:grpSp>
        <p:nvGrpSpPr>
          <p:cNvPr id="18" name="Google Shape;18;p3"/>
          <p:cNvGrpSpPr/>
          <p:nvPr/>
        </p:nvGrpSpPr>
        <p:grpSpPr>
          <a:xfrm>
            <a:off x="938675" y="215450"/>
            <a:ext cx="1660050" cy="554100"/>
            <a:chOff x="938675" y="215450"/>
            <a:chExt cx="1660050" cy="554100"/>
          </a:xfrm>
        </p:grpSpPr>
        <p:sp>
          <p:nvSpPr>
            <p:cNvPr id="19" name="Google Shape;19;p3"/>
            <p:cNvSpPr/>
            <p:nvPr/>
          </p:nvSpPr>
          <p:spPr>
            <a:xfrm>
              <a:off x="938675" y="215450"/>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1458650" y="215450"/>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997825" y="215450"/>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88"/>
        <p:cNvGrpSpPr/>
        <p:nvPr/>
      </p:nvGrpSpPr>
      <p:grpSpPr>
        <a:xfrm>
          <a:off x="0" y="0"/>
          <a:ext cx="0" cy="0"/>
          <a:chOff x="0" y="0"/>
          <a:chExt cx="0" cy="0"/>
        </a:xfrm>
      </p:grpSpPr>
      <p:sp>
        <p:nvSpPr>
          <p:cNvPr id="89" name="Google Shape;89;p13"/>
          <p:cNvSpPr txBox="1">
            <a:spLocks noGrp="1"/>
          </p:cNvSpPr>
          <p:nvPr>
            <p:ph type="title" hasCustomPrompt="1"/>
          </p:nvPr>
        </p:nvSpPr>
        <p:spPr>
          <a:xfrm flipH="1">
            <a:off x="775488" y="1636400"/>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0" name="Google Shape;90;p13"/>
          <p:cNvSpPr txBox="1">
            <a:spLocks noGrp="1"/>
          </p:cNvSpPr>
          <p:nvPr>
            <p:ph type="subTitle" idx="1"/>
          </p:nvPr>
        </p:nvSpPr>
        <p:spPr>
          <a:xfrm flipH="1">
            <a:off x="1880111" y="1716275"/>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91" name="Google Shape;91;p13"/>
          <p:cNvSpPr txBox="1">
            <a:spLocks noGrp="1"/>
          </p:cNvSpPr>
          <p:nvPr>
            <p:ph type="subTitle" idx="2"/>
          </p:nvPr>
        </p:nvSpPr>
        <p:spPr>
          <a:xfrm flipH="1">
            <a:off x="1880113" y="2039873"/>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2" name="Google Shape;92;p13"/>
          <p:cNvSpPr txBox="1">
            <a:spLocks noGrp="1"/>
          </p:cNvSpPr>
          <p:nvPr>
            <p:ph type="title" idx="3" hasCustomPrompt="1"/>
          </p:nvPr>
        </p:nvSpPr>
        <p:spPr>
          <a:xfrm flipH="1">
            <a:off x="775488" y="3163275"/>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3" name="Google Shape;93;p13"/>
          <p:cNvSpPr txBox="1">
            <a:spLocks noGrp="1"/>
          </p:cNvSpPr>
          <p:nvPr>
            <p:ph type="subTitle" idx="4"/>
          </p:nvPr>
        </p:nvSpPr>
        <p:spPr>
          <a:xfrm flipH="1">
            <a:off x="1880111" y="3243078"/>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94" name="Google Shape;94;p13"/>
          <p:cNvSpPr txBox="1">
            <a:spLocks noGrp="1"/>
          </p:cNvSpPr>
          <p:nvPr>
            <p:ph type="subTitle" idx="5"/>
          </p:nvPr>
        </p:nvSpPr>
        <p:spPr>
          <a:xfrm flipH="1">
            <a:off x="1880113" y="3549028"/>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5" name="Google Shape;95;p13"/>
          <p:cNvSpPr txBox="1">
            <a:spLocks noGrp="1"/>
          </p:cNvSpPr>
          <p:nvPr>
            <p:ph type="title" idx="6" hasCustomPrompt="1"/>
          </p:nvPr>
        </p:nvSpPr>
        <p:spPr>
          <a:xfrm>
            <a:off x="4710913" y="1636400"/>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6" name="Google Shape;96;p13"/>
          <p:cNvSpPr txBox="1">
            <a:spLocks noGrp="1"/>
          </p:cNvSpPr>
          <p:nvPr>
            <p:ph type="subTitle" idx="7"/>
          </p:nvPr>
        </p:nvSpPr>
        <p:spPr>
          <a:xfrm>
            <a:off x="5719788" y="1716275"/>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97" name="Google Shape;97;p13"/>
          <p:cNvSpPr txBox="1">
            <a:spLocks noGrp="1"/>
          </p:cNvSpPr>
          <p:nvPr>
            <p:ph type="subTitle" idx="8"/>
          </p:nvPr>
        </p:nvSpPr>
        <p:spPr>
          <a:xfrm>
            <a:off x="5719788" y="2039883"/>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8" name="Google Shape;98;p13"/>
          <p:cNvSpPr txBox="1">
            <a:spLocks noGrp="1"/>
          </p:cNvSpPr>
          <p:nvPr>
            <p:ph type="title" idx="9" hasCustomPrompt="1"/>
          </p:nvPr>
        </p:nvSpPr>
        <p:spPr>
          <a:xfrm>
            <a:off x="4710913" y="3163275"/>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9" name="Google Shape;99;p13"/>
          <p:cNvSpPr txBox="1">
            <a:spLocks noGrp="1"/>
          </p:cNvSpPr>
          <p:nvPr>
            <p:ph type="subTitle" idx="13"/>
          </p:nvPr>
        </p:nvSpPr>
        <p:spPr>
          <a:xfrm>
            <a:off x="5719788" y="3243076"/>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100" name="Google Shape;100;p13"/>
          <p:cNvSpPr txBox="1">
            <a:spLocks noGrp="1"/>
          </p:cNvSpPr>
          <p:nvPr>
            <p:ph type="subTitle" idx="14"/>
          </p:nvPr>
        </p:nvSpPr>
        <p:spPr>
          <a:xfrm>
            <a:off x="5719788" y="3549025"/>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1" name="Google Shape;101;p13"/>
          <p:cNvSpPr txBox="1">
            <a:spLocks noGrp="1"/>
          </p:cNvSpPr>
          <p:nvPr>
            <p:ph type="title" idx="15"/>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pic>
        <p:nvPicPr>
          <p:cNvPr id="102" name="Google Shape;102;p13"/>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103" name="Google Shape;103;p13"/>
          <p:cNvPicPr preferRelativeResize="0"/>
          <p:nvPr/>
        </p:nvPicPr>
        <p:blipFill>
          <a:blip r:embed="rId3">
            <a:alphaModFix/>
          </a:blip>
          <a:stretch>
            <a:fillRect/>
          </a:stretch>
        </p:blipFill>
        <p:spPr>
          <a:xfrm>
            <a:off x="-718178" y="-894625"/>
            <a:ext cx="2675651" cy="2713550"/>
          </a:xfrm>
          <a:prstGeom prst="rect">
            <a:avLst/>
          </a:prstGeom>
          <a:noFill/>
          <a:ln>
            <a:noFill/>
          </a:ln>
        </p:spPr>
      </p:pic>
      <p:pic>
        <p:nvPicPr>
          <p:cNvPr id="104" name="Google Shape;104;p13"/>
          <p:cNvPicPr preferRelativeResize="0"/>
          <p:nvPr/>
        </p:nvPicPr>
        <p:blipFill>
          <a:blip r:embed="rId4">
            <a:alphaModFix/>
          </a:blip>
          <a:stretch>
            <a:fillRect/>
          </a:stretch>
        </p:blipFill>
        <p:spPr>
          <a:xfrm rot="5400000">
            <a:off x="6899409" y="-33970"/>
            <a:ext cx="4916874" cy="3637250"/>
          </a:xfrm>
          <a:prstGeom prst="rect">
            <a:avLst/>
          </a:prstGeom>
          <a:noFill/>
          <a:ln>
            <a:noFill/>
          </a:ln>
        </p:spPr>
      </p:pic>
      <p:pic>
        <p:nvPicPr>
          <p:cNvPr id="105" name="Google Shape;105;p13"/>
          <p:cNvPicPr preferRelativeResize="0"/>
          <p:nvPr/>
        </p:nvPicPr>
        <p:blipFill>
          <a:blip r:embed="rId3">
            <a:alphaModFix/>
          </a:blip>
          <a:stretch>
            <a:fillRect/>
          </a:stretch>
        </p:blipFill>
        <p:spPr>
          <a:xfrm rot="10800000" flipH="1">
            <a:off x="-754803" y="3380725"/>
            <a:ext cx="2675651" cy="2713550"/>
          </a:xfrm>
          <a:prstGeom prst="rect">
            <a:avLst/>
          </a:prstGeom>
          <a:noFill/>
          <a:ln>
            <a:noFill/>
          </a:ln>
        </p:spPr>
      </p:pic>
      <p:pic>
        <p:nvPicPr>
          <p:cNvPr id="106" name="Google Shape;106;p13"/>
          <p:cNvPicPr preferRelativeResize="0"/>
          <p:nvPr/>
        </p:nvPicPr>
        <p:blipFill>
          <a:blip r:embed="rId4">
            <a:alphaModFix/>
          </a:blip>
          <a:stretch>
            <a:fillRect/>
          </a:stretch>
        </p:blipFill>
        <p:spPr>
          <a:xfrm rot="5400000" flipH="1">
            <a:off x="6899409" y="1994105"/>
            <a:ext cx="4916874" cy="36372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07"/>
        <p:cNvGrpSpPr/>
        <p:nvPr/>
      </p:nvGrpSpPr>
      <p:grpSpPr>
        <a:xfrm>
          <a:off x="0" y="0"/>
          <a:ext cx="0" cy="0"/>
          <a:chOff x="0" y="0"/>
          <a:chExt cx="0" cy="0"/>
        </a:xfrm>
      </p:grpSpPr>
      <p:pic>
        <p:nvPicPr>
          <p:cNvPr id="108" name="Google Shape;108;p14"/>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09" name="Google Shape;109;p14"/>
          <p:cNvSpPr txBox="1">
            <a:spLocks noGrp="1"/>
          </p:cNvSpPr>
          <p:nvPr>
            <p:ph type="title"/>
          </p:nvPr>
        </p:nvSpPr>
        <p:spPr>
          <a:xfrm>
            <a:off x="3688525" y="1568200"/>
            <a:ext cx="3762600" cy="15120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10" name="Google Shape;110;p14"/>
          <p:cNvSpPr txBox="1">
            <a:spLocks noGrp="1"/>
          </p:cNvSpPr>
          <p:nvPr>
            <p:ph type="title" idx="2" hasCustomPrompt="1"/>
          </p:nvPr>
        </p:nvSpPr>
        <p:spPr>
          <a:xfrm>
            <a:off x="1542675" y="1537475"/>
            <a:ext cx="2092200" cy="17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100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11" name="Google Shape;111;p14"/>
          <p:cNvSpPr txBox="1">
            <a:spLocks noGrp="1"/>
          </p:cNvSpPr>
          <p:nvPr>
            <p:ph type="subTitle" idx="1"/>
          </p:nvPr>
        </p:nvSpPr>
        <p:spPr>
          <a:xfrm>
            <a:off x="3688525" y="3107575"/>
            <a:ext cx="3762600" cy="699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pic>
        <p:nvPicPr>
          <p:cNvPr id="112" name="Google Shape;112;p14"/>
          <p:cNvPicPr preferRelativeResize="0"/>
          <p:nvPr/>
        </p:nvPicPr>
        <p:blipFill>
          <a:blip r:embed="rId3">
            <a:alphaModFix/>
          </a:blip>
          <a:stretch>
            <a:fillRect/>
          </a:stretch>
        </p:blipFill>
        <p:spPr>
          <a:xfrm flipH="1">
            <a:off x="7473595" y="-894625"/>
            <a:ext cx="2675651" cy="2713550"/>
          </a:xfrm>
          <a:prstGeom prst="rect">
            <a:avLst/>
          </a:prstGeom>
          <a:noFill/>
          <a:ln>
            <a:noFill/>
          </a:ln>
        </p:spPr>
      </p:pic>
      <p:pic>
        <p:nvPicPr>
          <p:cNvPr id="113" name="Google Shape;113;p14"/>
          <p:cNvPicPr preferRelativeResize="0"/>
          <p:nvPr/>
        </p:nvPicPr>
        <p:blipFill>
          <a:blip r:embed="rId4">
            <a:alphaModFix/>
          </a:blip>
          <a:stretch>
            <a:fillRect/>
          </a:stretch>
        </p:blipFill>
        <p:spPr>
          <a:xfrm rot="-5400000" flipH="1">
            <a:off x="-2385215" y="-260920"/>
            <a:ext cx="4916874" cy="3637250"/>
          </a:xfrm>
          <a:prstGeom prst="rect">
            <a:avLst/>
          </a:prstGeom>
          <a:noFill/>
          <a:ln>
            <a:noFill/>
          </a:ln>
        </p:spPr>
      </p:pic>
      <p:pic>
        <p:nvPicPr>
          <p:cNvPr id="114" name="Google Shape;114;p14"/>
          <p:cNvPicPr preferRelativeResize="0"/>
          <p:nvPr/>
        </p:nvPicPr>
        <p:blipFill>
          <a:blip r:embed="rId4">
            <a:alphaModFix/>
          </a:blip>
          <a:stretch>
            <a:fillRect/>
          </a:stretch>
        </p:blipFill>
        <p:spPr>
          <a:xfrm rot="-5400000">
            <a:off x="-2385215" y="1767155"/>
            <a:ext cx="4916874" cy="3637250"/>
          </a:xfrm>
          <a:prstGeom prst="rect">
            <a:avLst/>
          </a:prstGeom>
          <a:noFill/>
          <a:ln>
            <a:noFill/>
          </a:ln>
        </p:spPr>
      </p:pic>
      <p:pic>
        <p:nvPicPr>
          <p:cNvPr id="115" name="Google Shape;115;p14"/>
          <p:cNvPicPr preferRelativeResize="0"/>
          <p:nvPr/>
        </p:nvPicPr>
        <p:blipFill>
          <a:blip r:embed="rId3">
            <a:alphaModFix/>
          </a:blip>
          <a:stretch>
            <a:fillRect/>
          </a:stretch>
        </p:blipFill>
        <p:spPr>
          <a:xfrm rot="10800000">
            <a:off x="7510220" y="3380725"/>
            <a:ext cx="2675651" cy="2713550"/>
          </a:xfrm>
          <a:prstGeom prst="rect">
            <a:avLst/>
          </a:prstGeom>
          <a:noFill/>
          <a:ln>
            <a:noFill/>
          </a:ln>
        </p:spPr>
      </p:pic>
      <p:grpSp>
        <p:nvGrpSpPr>
          <p:cNvPr id="116" name="Google Shape;116;p14"/>
          <p:cNvGrpSpPr/>
          <p:nvPr/>
        </p:nvGrpSpPr>
        <p:grpSpPr>
          <a:xfrm rot="5400000">
            <a:off x="5377120" y="-599100"/>
            <a:ext cx="786600" cy="2666275"/>
            <a:chOff x="8357395" y="2343975"/>
            <a:chExt cx="786600" cy="2666275"/>
          </a:xfrm>
        </p:grpSpPr>
        <p:sp>
          <p:nvSpPr>
            <p:cNvPr id="117" name="Google Shape;117;p14"/>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8">
  <p:cSld name="TITLE_ONLY_8">
    <p:spTree>
      <p:nvGrpSpPr>
        <p:cNvPr id="1" name="Shape 232"/>
        <p:cNvGrpSpPr/>
        <p:nvPr/>
      </p:nvGrpSpPr>
      <p:grpSpPr>
        <a:xfrm>
          <a:off x="0" y="0"/>
          <a:ext cx="0" cy="0"/>
          <a:chOff x="0" y="0"/>
          <a:chExt cx="0" cy="0"/>
        </a:xfrm>
      </p:grpSpPr>
      <p:pic>
        <p:nvPicPr>
          <p:cNvPr id="233" name="Google Shape;233;p30"/>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234" name="Google Shape;234;p30"/>
          <p:cNvPicPr preferRelativeResize="0"/>
          <p:nvPr/>
        </p:nvPicPr>
        <p:blipFill>
          <a:blip r:embed="rId3">
            <a:alphaModFix/>
          </a:blip>
          <a:stretch>
            <a:fillRect/>
          </a:stretch>
        </p:blipFill>
        <p:spPr>
          <a:xfrm rot="2699998" flipH="1">
            <a:off x="5237862" y="-958278"/>
            <a:ext cx="6530725" cy="4831102"/>
          </a:xfrm>
          <a:prstGeom prst="rect">
            <a:avLst/>
          </a:prstGeom>
          <a:noFill/>
          <a:ln>
            <a:noFill/>
          </a:ln>
        </p:spPr>
      </p:pic>
      <p:sp>
        <p:nvSpPr>
          <p:cNvPr id="235" name="Google Shape;235;p3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36" name="Google Shape;236;p30"/>
          <p:cNvPicPr preferRelativeResize="0"/>
          <p:nvPr/>
        </p:nvPicPr>
        <p:blipFill>
          <a:blip r:embed="rId4">
            <a:alphaModFix/>
          </a:blip>
          <a:stretch>
            <a:fillRect/>
          </a:stretch>
        </p:blipFill>
        <p:spPr>
          <a:xfrm rot="10800000" flipH="1">
            <a:off x="-875853" y="3408775"/>
            <a:ext cx="2675651" cy="27135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362"/>
        <p:cNvGrpSpPr/>
        <p:nvPr/>
      </p:nvGrpSpPr>
      <p:grpSpPr>
        <a:xfrm>
          <a:off x="0" y="0"/>
          <a:ext cx="0" cy="0"/>
          <a:chOff x="0" y="0"/>
          <a:chExt cx="0" cy="0"/>
        </a:xfrm>
      </p:grpSpPr>
      <p:pic>
        <p:nvPicPr>
          <p:cNvPr id="363" name="Google Shape;363;p40"/>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364" name="Google Shape;364;p40"/>
          <p:cNvPicPr preferRelativeResize="0"/>
          <p:nvPr/>
        </p:nvPicPr>
        <p:blipFill>
          <a:blip r:embed="rId3">
            <a:alphaModFix/>
          </a:blip>
          <a:stretch>
            <a:fillRect/>
          </a:stretch>
        </p:blipFill>
        <p:spPr>
          <a:xfrm rot="-2700000" flipH="1">
            <a:off x="4492080" y="1146832"/>
            <a:ext cx="7657246" cy="8935629"/>
          </a:xfrm>
          <a:prstGeom prst="rect">
            <a:avLst/>
          </a:prstGeom>
          <a:noFill/>
          <a:ln>
            <a:noFill/>
          </a:ln>
        </p:spPr>
      </p:pic>
      <p:grpSp>
        <p:nvGrpSpPr>
          <p:cNvPr id="365" name="Google Shape;365;p40"/>
          <p:cNvGrpSpPr/>
          <p:nvPr/>
        </p:nvGrpSpPr>
        <p:grpSpPr>
          <a:xfrm>
            <a:off x="512250" y="262450"/>
            <a:ext cx="1660050" cy="554100"/>
            <a:chOff x="439750" y="360325"/>
            <a:chExt cx="1660050" cy="554100"/>
          </a:xfrm>
        </p:grpSpPr>
        <p:sp>
          <p:nvSpPr>
            <p:cNvPr id="366" name="Google Shape;366;p40"/>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69"/>
        <p:cNvGrpSpPr/>
        <p:nvPr/>
      </p:nvGrpSpPr>
      <p:grpSpPr>
        <a:xfrm>
          <a:off x="0" y="0"/>
          <a:ext cx="0" cy="0"/>
          <a:chOff x="0" y="0"/>
          <a:chExt cx="0" cy="0"/>
        </a:xfrm>
      </p:grpSpPr>
      <p:pic>
        <p:nvPicPr>
          <p:cNvPr id="370" name="Google Shape;370;p41"/>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371" name="Google Shape;371;p41"/>
          <p:cNvPicPr preferRelativeResize="0"/>
          <p:nvPr/>
        </p:nvPicPr>
        <p:blipFill>
          <a:blip r:embed="rId3">
            <a:alphaModFix/>
          </a:blip>
          <a:stretch>
            <a:fillRect/>
          </a:stretch>
        </p:blipFill>
        <p:spPr>
          <a:xfrm rot="2700000">
            <a:off x="-3755595" y="-3837918"/>
            <a:ext cx="7657246" cy="8935629"/>
          </a:xfrm>
          <a:prstGeom prst="rect">
            <a:avLst/>
          </a:prstGeom>
          <a:noFill/>
          <a:ln>
            <a:noFill/>
          </a:ln>
        </p:spPr>
      </p:pic>
      <p:grpSp>
        <p:nvGrpSpPr>
          <p:cNvPr id="372" name="Google Shape;372;p41"/>
          <p:cNvGrpSpPr/>
          <p:nvPr/>
        </p:nvGrpSpPr>
        <p:grpSpPr>
          <a:xfrm>
            <a:off x="6770725" y="4313850"/>
            <a:ext cx="1660050" cy="554100"/>
            <a:chOff x="439750" y="360325"/>
            <a:chExt cx="1660050" cy="554100"/>
          </a:xfrm>
        </p:grpSpPr>
        <p:sp>
          <p:nvSpPr>
            <p:cNvPr id="373" name="Google Shape;373;p41"/>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4651"/>
            </a:gs>
            <a:gs pos="100000">
              <a:srgbClr val="000607"/>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1pPr>
            <a:lvl2pPr lvl="1"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2pPr>
            <a:lvl3pPr lvl="2"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3pPr>
            <a:lvl4pPr lvl="3"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4pPr>
            <a:lvl5pPr lvl="4"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5pPr>
            <a:lvl6pPr lvl="5"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6pPr>
            <a:lvl7pPr lvl="6"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7pPr>
            <a:lvl8pPr lvl="7"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8pPr>
            <a:lvl9pPr lvl="8"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dvent Pro Medium"/>
              <a:buChar char="●"/>
              <a:defRPr sz="1800">
                <a:solidFill>
                  <a:schemeClr val="lt1"/>
                </a:solidFill>
                <a:latin typeface="Advent Pro Medium"/>
                <a:ea typeface="Advent Pro Medium"/>
                <a:cs typeface="Advent Pro Medium"/>
                <a:sym typeface="Advent Pro Medium"/>
              </a:defRPr>
            </a:lvl1pPr>
            <a:lvl2pPr marL="914400" lvl="1"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2pPr>
            <a:lvl3pPr marL="1371600" lvl="2"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3pPr>
            <a:lvl4pPr marL="1828800" lvl="3"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4pPr>
            <a:lvl5pPr marL="2286000" lvl="4"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5pPr>
            <a:lvl6pPr marL="2743200" lvl="5"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6pPr>
            <a:lvl7pPr marL="3200400" lvl="6"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7pPr>
            <a:lvl8pPr marL="3657600" lvl="7"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8pPr>
            <a:lvl9pPr marL="4114800" lvl="8"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0" r:id="rId5"/>
    <p:sldLayoutId id="2147483670" r:id="rId6"/>
    <p:sldLayoutId id="2147483676" r:id="rId7"/>
    <p:sldLayoutId id="2147483686" r:id="rId8"/>
    <p:sldLayoutId id="214748368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4651"/>
            </a:gs>
            <a:gs pos="100000">
              <a:srgbClr val="000607"/>
            </a:gs>
          </a:gsLst>
          <a:path path="circle">
            <a:fillToRect l="50000" t="50000" r="50000" b="50000"/>
          </a:path>
          <a:tileRect/>
        </a:gradFill>
        <a:effectLst/>
      </p:bgPr>
    </p:bg>
    <p:spTree>
      <p:nvGrpSpPr>
        <p:cNvPr id="1" name="Shape 385"/>
        <p:cNvGrpSpPr/>
        <p:nvPr/>
      </p:nvGrpSpPr>
      <p:grpSpPr>
        <a:xfrm>
          <a:off x="0" y="0"/>
          <a:ext cx="0" cy="0"/>
          <a:chOff x="0" y="0"/>
          <a:chExt cx="0" cy="0"/>
        </a:xfrm>
      </p:grpSpPr>
      <p:pic>
        <p:nvPicPr>
          <p:cNvPr id="386" name="Google Shape;386;p45"/>
          <p:cNvPicPr preferRelativeResize="0"/>
          <p:nvPr/>
        </p:nvPicPr>
        <p:blipFill>
          <a:blip r:embed="rId3">
            <a:alphaModFix/>
          </a:blip>
          <a:stretch>
            <a:fillRect/>
          </a:stretch>
        </p:blipFill>
        <p:spPr>
          <a:xfrm>
            <a:off x="-2535326" y="-494763"/>
            <a:ext cx="5093874" cy="6133023"/>
          </a:xfrm>
          <a:prstGeom prst="rect">
            <a:avLst/>
          </a:prstGeom>
          <a:noFill/>
          <a:ln>
            <a:noFill/>
          </a:ln>
        </p:spPr>
      </p:pic>
      <p:pic>
        <p:nvPicPr>
          <p:cNvPr id="387" name="Google Shape;387;p45"/>
          <p:cNvPicPr preferRelativeResize="0"/>
          <p:nvPr/>
        </p:nvPicPr>
        <p:blipFill>
          <a:blip r:embed="rId4">
            <a:alphaModFix/>
          </a:blip>
          <a:stretch>
            <a:fillRect/>
          </a:stretch>
        </p:blipFill>
        <p:spPr>
          <a:xfrm rot="10800000" flipH="1">
            <a:off x="1354059" y="3508750"/>
            <a:ext cx="6184100" cy="3647650"/>
          </a:xfrm>
          <a:prstGeom prst="rect">
            <a:avLst/>
          </a:prstGeom>
          <a:noFill/>
          <a:ln>
            <a:noFill/>
          </a:ln>
        </p:spPr>
      </p:pic>
      <p:pic>
        <p:nvPicPr>
          <p:cNvPr id="388" name="Google Shape;388;p45"/>
          <p:cNvPicPr preferRelativeResize="0"/>
          <p:nvPr/>
        </p:nvPicPr>
        <p:blipFill>
          <a:blip r:embed="rId3">
            <a:alphaModFix/>
          </a:blip>
          <a:stretch>
            <a:fillRect/>
          </a:stretch>
        </p:blipFill>
        <p:spPr>
          <a:xfrm rot="10800000">
            <a:off x="6402124" y="-399600"/>
            <a:ext cx="5093874" cy="6133023"/>
          </a:xfrm>
          <a:prstGeom prst="rect">
            <a:avLst/>
          </a:prstGeom>
          <a:noFill/>
          <a:ln>
            <a:noFill/>
          </a:ln>
        </p:spPr>
      </p:pic>
      <p:pic>
        <p:nvPicPr>
          <p:cNvPr id="389" name="Google Shape;389;p45"/>
          <p:cNvPicPr preferRelativeResize="0"/>
          <p:nvPr/>
        </p:nvPicPr>
        <p:blipFill>
          <a:blip r:embed="rId4">
            <a:alphaModFix/>
          </a:blip>
          <a:stretch>
            <a:fillRect/>
          </a:stretch>
        </p:blipFill>
        <p:spPr>
          <a:xfrm>
            <a:off x="1289625" y="-2120444"/>
            <a:ext cx="6184100" cy="3647644"/>
          </a:xfrm>
          <a:prstGeom prst="rect">
            <a:avLst/>
          </a:prstGeom>
          <a:noFill/>
          <a:ln>
            <a:noFill/>
          </a:ln>
        </p:spPr>
      </p:pic>
      <p:sp>
        <p:nvSpPr>
          <p:cNvPr id="390" name="Google Shape;390;p45"/>
          <p:cNvSpPr txBox="1">
            <a:spLocks noGrp="1"/>
          </p:cNvSpPr>
          <p:nvPr>
            <p:ph type="ctrTitle"/>
          </p:nvPr>
        </p:nvSpPr>
        <p:spPr>
          <a:xfrm>
            <a:off x="2558550" y="1096050"/>
            <a:ext cx="4026900" cy="19335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solidFill>
                  <a:srgbClr val="FFFFFF"/>
                </a:solidFill>
              </a:rPr>
              <a:t>Unit Test </a:t>
            </a:r>
            <a:br>
              <a:rPr lang="en" sz="3200" dirty="0">
                <a:solidFill>
                  <a:srgbClr val="FFFFFF"/>
                </a:solidFill>
              </a:rPr>
            </a:br>
            <a:r>
              <a:rPr lang="en" sz="3200" dirty="0">
                <a:solidFill>
                  <a:srgbClr val="FFFFFF"/>
                </a:solidFill>
              </a:rPr>
              <a:t>White Box Testing</a:t>
            </a:r>
            <a:endParaRPr sz="3200" dirty="0">
              <a:solidFill>
                <a:srgbClr val="FFFFFF"/>
              </a:solidFill>
            </a:endParaRPr>
          </a:p>
        </p:txBody>
      </p:sp>
      <p:sp>
        <p:nvSpPr>
          <p:cNvPr id="391" name="Google Shape;391;p45"/>
          <p:cNvSpPr txBox="1">
            <a:spLocks noGrp="1"/>
          </p:cNvSpPr>
          <p:nvPr>
            <p:ph type="subTitle" idx="1"/>
          </p:nvPr>
        </p:nvSpPr>
        <p:spPr>
          <a:xfrm>
            <a:off x="2558550" y="3013890"/>
            <a:ext cx="4026900" cy="1403874"/>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000" dirty="0"/>
              <a:t>Aldo Hermawan Suryana</a:t>
            </a:r>
          </a:p>
          <a:p>
            <a:pPr marL="0" lvl="0" indent="0" rtl="0">
              <a:spcBef>
                <a:spcPts val="0"/>
              </a:spcBef>
              <a:spcAft>
                <a:spcPts val="0"/>
              </a:spcAft>
              <a:buNone/>
            </a:pPr>
            <a:r>
              <a:rPr lang="en" sz="2000" dirty="0"/>
              <a:t>201011401246</a:t>
            </a:r>
          </a:p>
          <a:p>
            <a:pPr marL="0" lvl="0" indent="0" rtl="0">
              <a:spcBef>
                <a:spcPts val="0"/>
              </a:spcBef>
              <a:spcAft>
                <a:spcPts val="0"/>
              </a:spcAft>
              <a:buNone/>
            </a:pPr>
            <a:r>
              <a:rPr lang="en" sz="2000" dirty="0"/>
              <a:t>07TPLP016</a:t>
            </a:r>
          </a:p>
          <a:p>
            <a:pPr marL="0" lvl="0" indent="0" rtl="0">
              <a:spcBef>
                <a:spcPts val="0"/>
              </a:spcBef>
              <a:spcAft>
                <a:spcPts val="0"/>
              </a:spcAft>
              <a:buNone/>
            </a:pPr>
            <a:r>
              <a:rPr lang="en" sz="2000" dirty="0"/>
              <a:t>UTS Testing QA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4"/>
          <p:cNvSpPr txBox="1"/>
          <p:nvPr/>
        </p:nvSpPr>
        <p:spPr>
          <a:xfrm>
            <a:off x="713225" y="1046098"/>
            <a:ext cx="6282486" cy="4521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Advent Pro"/>
                <a:ea typeface="Advent Pro"/>
                <a:cs typeface="Advent Pro"/>
                <a:sym typeface="Advent Pro"/>
              </a:rPr>
              <a:t>1. Buat file fuzzy.py pada vs code</a:t>
            </a:r>
            <a:endParaRPr lang="id-ID" sz="1600" dirty="0">
              <a:solidFill>
                <a:schemeClr val="dk1"/>
              </a:solidFill>
              <a:latin typeface="Advent Pro"/>
              <a:ea typeface="Advent Pro"/>
              <a:cs typeface="Advent Pro"/>
              <a:sym typeface="Advent Pro"/>
            </a:endParaRPr>
          </a:p>
        </p:txBody>
      </p:sp>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800" dirty="0">
                <a:solidFill>
                  <a:schemeClr val="tx1"/>
                </a:solidFill>
              </a:rPr>
              <a:t>Studi Kasus CI / CD</a:t>
            </a:r>
          </a:p>
        </p:txBody>
      </p:sp>
      <p:pic>
        <p:nvPicPr>
          <p:cNvPr id="3" name="Picture 2">
            <a:extLst>
              <a:ext uri="{FF2B5EF4-FFF2-40B4-BE49-F238E27FC236}">
                <a16:creationId xmlns:a16="http://schemas.microsoft.com/office/drawing/2014/main" id="{3D33145B-AE18-4932-BEEB-E8654938EA8C}"/>
              </a:ext>
            </a:extLst>
          </p:cNvPr>
          <p:cNvPicPr>
            <a:picLocks noChangeAspect="1"/>
          </p:cNvPicPr>
          <p:nvPr/>
        </p:nvPicPr>
        <p:blipFill>
          <a:blip r:embed="rId3"/>
          <a:stretch>
            <a:fillRect/>
          </a:stretch>
        </p:blipFill>
        <p:spPr>
          <a:xfrm>
            <a:off x="713225" y="1476673"/>
            <a:ext cx="6521986" cy="3666827"/>
          </a:xfrm>
          <a:prstGeom prst="rect">
            <a:avLst/>
          </a:prstGeom>
        </p:spPr>
      </p:pic>
    </p:spTree>
    <p:extLst>
      <p:ext uri="{BB962C8B-B14F-4D97-AF65-F5344CB8AC3E}">
        <p14:creationId xmlns:p14="http://schemas.microsoft.com/office/powerpoint/2010/main" val="3425494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4"/>
          <p:cNvSpPr txBox="1"/>
          <p:nvPr/>
        </p:nvSpPr>
        <p:spPr>
          <a:xfrm>
            <a:off x="713225" y="1046098"/>
            <a:ext cx="6282486" cy="4521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Advent Pro"/>
                <a:ea typeface="Advent Pro"/>
                <a:cs typeface="Advent Pro"/>
                <a:sym typeface="Advent Pro"/>
              </a:rPr>
              <a:t>2. Buat file test_fuzzy.py pada vs code</a:t>
            </a:r>
            <a:endParaRPr lang="id-ID" sz="1600" dirty="0">
              <a:solidFill>
                <a:schemeClr val="dk1"/>
              </a:solidFill>
              <a:latin typeface="Advent Pro"/>
              <a:ea typeface="Advent Pro"/>
              <a:cs typeface="Advent Pro"/>
              <a:sym typeface="Advent Pro"/>
            </a:endParaRPr>
          </a:p>
        </p:txBody>
      </p:sp>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800" dirty="0">
                <a:solidFill>
                  <a:schemeClr val="tx1"/>
                </a:solidFill>
              </a:rPr>
              <a:t>Studi Kasus CI / CD</a:t>
            </a:r>
          </a:p>
        </p:txBody>
      </p:sp>
      <p:pic>
        <p:nvPicPr>
          <p:cNvPr id="4" name="Picture 3">
            <a:extLst>
              <a:ext uri="{FF2B5EF4-FFF2-40B4-BE49-F238E27FC236}">
                <a16:creationId xmlns:a16="http://schemas.microsoft.com/office/drawing/2014/main" id="{F9C11462-5CF9-AA2B-ADE4-DFF10C7F2D66}"/>
              </a:ext>
            </a:extLst>
          </p:cNvPr>
          <p:cNvPicPr>
            <a:picLocks noChangeAspect="1"/>
          </p:cNvPicPr>
          <p:nvPr/>
        </p:nvPicPr>
        <p:blipFill>
          <a:blip r:embed="rId3"/>
          <a:stretch>
            <a:fillRect/>
          </a:stretch>
        </p:blipFill>
        <p:spPr>
          <a:xfrm>
            <a:off x="713225" y="1507643"/>
            <a:ext cx="6466901" cy="3635857"/>
          </a:xfrm>
          <a:prstGeom prst="rect">
            <a:avLst/>
          </a:prstGeom>
        </p:spPr>
      </p:pic>
    </p:spTree>
    <p:extLst>
      <p:ext uri="{BB962C8B-B14F-4D97-AF65-F5344CB8AC3E}">
        <p14:creationId xmlns:p14="http://schemas.microsoft.com/office/powerpoint/2010/main" val="2613390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4"/>
          <p:cNvSpPr txBox="1"/>
          <p:nvPr/>
        </p:nvSpPr>
        <p:spPr>
          <a:xfrm>
            <a:off x="713225" y="1046098"/>
            <a:ext cx="6282486" cy="4521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Advent Pro"/>
                <a:ea typeface="Advent Pro"/>
                <a:cs typeface="Advent Pro"/>
                <a:sym typeface="Advent Pro"/>
              </a:rPr>
              <a:t>3. </a:t>
            </a:r>
            <a:r>
              <a:rPr lang="en-US" sz="1600" dirty="0" err="1">
                <a:solidFill>
                  <a:schemeClr val="dk1"/>
                </a:solidFill>
                <a:latin typeface="Advent Pro"/>
                <a:ea typeface="Advent Pro"/>
                <a:cs typeface="Advent Pro"/>
                <a:sym typeface="Advent Pro"/>
              </a:rPr>
              <a:t>Jalankan</a:t>
            </a:r>
            <a:r>
              <a:rPr lang="en-US" sz="1600" dirty="0">
                <a:solidFill>
                  <a:schemeClr val="dk1"/>
                </a:solidFill>
                <a:latin typeface="Advent Pro"/>
                <a:ea typeface="Advent Pro"/>
                <a:cs typeface="Advent Pro"/>
                <a:sym typeface="Advent Pro"/>
              </a:rPr>
              <a:t> terminal </a:t>
            </a:r>
            <a:r>
              <a:rPr lang="en-US" sz="1600" dirty="0" err="1">
                <a:solidFill>
                  <a:schemeClr val="dk1"/>
                </a:solidFill>
                <a:latin typeface="Advent Pro"/>
                <a:ea typeface="Advent Pro"/>
                <a:cs typeface="Advent Pro"/>
                <a:sym typeface="Advent Pro"/>
              </a:rPr>
              <a:t>ketik</a:t>
            </a:r>
            <a:r>
              <a:rPr lang="en-US" sz="1600" dirty="0">
                <a:solidFill>
                  <a:schemeClr val="dk1"/>
                </a:solidFill>
                <a:latin typeface="Advent Pro"/>
                <a:ea typeface="Advent Pro"/>
                <a:cs typeface="Advent Pro"/>
                <a:sym typeface="Advent Pro"/>
              </a:rPr>
              <a:t> python test_fuzzy.py</a:t>
            </a:r>
            <a:endParaRPr lang="id-ID" sz="1600" dirty="0">
              <a:solidFill>
                <a:schemeClr val="dk1"/>
              </a:solidFill>
              <a:latin typeface="Advent Pro"/>
              <a:ea typeface="Advent Pro"/>
              <a:cs typeface="Advent Pro"/>
              <a:sym typeface="Advent Pro"/>
            </a:endParaRPr>
          </a:p>
        </p:txBody>
      </p:sp>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800" dirty="0">
                <a:solidFill>
                  <a:schemeClr val="tx1"/>
                </a:solidFill>
              </a:rPr>
              <a:t>Studi Kasus CI / CD</a:t>
            </a:r>
          </a:p>
        </p:txBody>
      </p:sp>
      <p:pic>
        <p:nvPicPr>
          <p:cNvPr id="3" name="Picture 2">
            <a:extLst>
              <a:ext uri="{FF2B5EF4-FFF2-40B4-BE49-F238E27FC236}">
                <a16:creationId xmlns:a16="http://schemas.microsoft.com/office/drawing/2014/main" id="{F427BA9F-A4F7-8823-02CA-7B615B158E8F}"/>
              </a:ext>
            </a:extLst>
          </p:cNvPr>
          <p:cNvPicPr>
            <a:picLocks noChangeAspect="1"/>
          </p:cNvPicPr>
          <p:nvPr/>
        </p:nvPicPr>
        <p:blipFill>
          <a:blip r:embed="rId3"/>
          <a:stretch>
            <a:fillRect/>
          </a:stretch>
        </p:blipFill>
        <p:spPr>
          <a:xfrm>
            <a:off x="713225" y="1498294"/>
            <a:ext cx="6400800" cy="3598693"/>
          </a:xfrm>
          <a:prstGeom prst="rect">
            <a:avLst/>
          </a:prstGeom>
        </p:spPr>
      </p:pic>
    </p:spTree>
    <p:extLst>
      <p:ext uri="{BB962C8B-B14F-4D97-AF65-F5344CB8AC3E}">
        <p14:creationId xmlns:p14="http://schemas.microsoft.com/office/powerpoint/2010/main" val="1911405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4"/>
          <p:cNvSpPr txBox="1"/>
          <p:nvPr/>
        </p:nvSpPr>
        <p:spPr>
          <a:xfrm>
            <a:off x="713225" y="1046098"/>
            <a:ext cx="6282486" cy="4521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Advent Pro"/>
                <a:ea typeface="Advent Pro"/>
                <a:cs typeface="Advent Pro"/>
                <a:sym typeface="Advent Pro"/>
              </a:rPr>
              <a:t>4. Buat repository baru dengan nama TESTING_QA dan upload Project fuzzy</a:t>
            </a:r>
            <a:endParaRPr lang="id-ID" sz="1600" dirty="0">
              <a:solidFill>
                <a:schemeClr val="dk1"/>
              </a:solidFill>
              <a:latin typeface="Advent Pro"/>
              <a:ea typeface="Advent Pro"/>
              <a:cs typeface="Advent Pro"/>
              <a:sym typeface="Advent Pro"/>
            </a:endParaRPr>
          </a:p>
        </p:txBody>
      </p:sp>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800" dirty="0">
                <a:solidFill>
                  <a:schemeClr val="tx1"/>
                </a:solidFill>
              </a:rPr>
              <a:t>Studi Kasus CI / CD</a:t>
            </a:r>
          </a:p>
        </p:txBody>
      </p:sp>
      <p:pic>
        <p:nvPicPr>
          <p:cNvPr id="4" name="Picture 3">
            <a:extLst>
              <a:ext uri="{FF2B5EF4-FFF2-40B4-BE49-F238E27FC236}">
                <a16:creationId xmlns:a16="http://schemas.microsoft.com/office/drawing/2014/main" id="{E3475F74-F450-B36E-27E8-D32D49758490}"/>
              </a:ext>
            </a:extLst>
          </p:cNvPr>
          <p:cNvPicPr>
            <a:picLocks noChangeAspect="1"/>
          </p:cNvPicPr>
          <p:nvPr/>
        </p:nvPicPr>
        <p:blipFill>
          <a:blip r:embed="rId3"/>
          <a:stretch>
            <a:fillRect/>
          </a:stretch>
        </p:blipFill>
        <p:spPr>
          <a:xfrm>
            <a:off x="713225" y="1498294"/>
            <a:ext cx="6149394" cy="3457346"/>
          </a:xfrm>
          <a:prstGeom prst="rect">
            <a:avLst/>
          </a:prstGeom>
        </p:spPr>
      </p:pic>
    </p:spTree>
    <p:extLst>
      <p:ext uri="{BB962C8B-B14F-4D97-AF65-F5344CB8AC3E}">
        <p14:creationId xmlns:p14="http://schemas.microsoft.com/office/powerpoint/2010/main" val="65162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4"/>
          <p:cNvSpPr txBox="1"/>
          <p:nvPr/>
        </p:nvSpPr>
        <p:spPr>
          <a:xfrm>
            <a:off x="713225" y="1046098"/>
            <a:ext cx="6282486" cy="4521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Advent Pro"/>
                <a:ea typeface="Advent Pro"/>
                <a:cs typeface="Advent Pro"/>
                <a:sym typeface="Advent Pro"/>
              </a:rPr>
              <a:t>5. </a:t>
            </a:r>
            <a:r>
              <a:rPr lang="en-US" sz="1600" dirty="0" err="1">
                <a:solidFill>
                  <a:schemeClr val="dk1"/>
                </a:solidFill>
                <a:latin typeface="Advent Pro"/>
                <a:ea typeface="Advent Pro"/>
                <a:cs typeface="Advent Pro"/>
                <a:sym typeface="Advent Pro"/>
              </a:rPr>
              <a:t>Setelah</a:t>
            </a:r>
            <a:r>
              <a:rPr lang="en-US" sz="1600" dirty="0">
                <a:solidFill>
                  <a:schemeClr val="dk1"/>
                </a:solidFill>
                <a:latin typeface="Advent Pro"/>
                <a:ea typeface="Advent Pro"/>
                <a:cs typeface="Advent Pro"/>
                <a:sym typeface="Advent Pro"/>
              </a:rPr>
              <a:t> </a:t>
            </a:r>
            <a:r>
              <a:rPr lang="en-US" sz="1600" dirty="0" err="1">
                <a:solidFill>
                  <a:schemeClr val="dk1"/>
                </a:solidFill>
                <a:latin typeface="Advent Pro"/>
                <a:ea typeface="Advent Pro"/>
                <a:cs typeface="Advent Pro"/>
                <a:sym typeface="Advent Pro"/>
              </a:rPr>
              <a:t>terupload</a:t>
            </a:r>
            <a:r>
              <a:rPr lang="en-US" sz="1600" dirty="0">
                <a:solidFill>
                  <a:schemeClr val="dk1"/>
                </a:solidFill>
                <a:latin typeface="Advent Pro"/>
                <a:ea typeface="Advent Pro"/>
                <a:cs typeface="Advent Pro"/>
                <a:sym typeface="Advent Pro"/>
              </a:rPr>
              <a:t> </a:t>
            </a:r>
            <a:r>
              <a:rPr lang="en-US" sz="1600" dirty="0" err="1">
                <a:solidFill>
                  <a:schemeClr val="dk1"/>
                </a:solidFill>
                <a:latin typeface="Advent Pro"/>
                <a:ea typeface="Advent Pro"/>
                <a:cs typeface="Advent Pro"/>
                <a:sym typeface="Advent Pro"/>
              </a:rPr>
              <a:t>buka</a:t>
            </a:r>
            <a:r>
              <a:rPr lang="en-US" sz="1600" dirty="0">
                <a:solidFill>
                  <a:schemeClr val="dk1"/>
                </a:solidFill>
                <a:latin typeface="Advent Pro"/>
                <a:ea typeface="Advent Pro"/>
                <a:cs typeface="Advent Pro"/>
                <a:sym typeface="Advent Pro"/>
              </a:rPr>
              <a:t> tab Actions</a:t>
            </a:r>
            <a:endParaRPr lang="id-ID" sz="1600" dirty="0">
              <a:solidFill>
                <a:schemeClr val="dk1"/>
              </a:solidFill>
              <a:latin typeface="Advent Pro"/>
              <a:ea typeface="Advent Pro"/>
              <a:cs typeface="Advent Pro"/>
              <a:sym typeface="Advent Pro"/>
            </a:endParaRPr>
          </a:p>
        </p:txBody>
      </p:sp>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800" dirty="0">
                <a:solidFill>
                  <a:schemeClr val="tx1"/>
                </a:solidFill>
              </a:rPr>
              <a:t>Studi Kasus CI / CD</a:t>
            </a:r>
          </a:p>
        </p:txBody>
      </p:sp>
      <p:pic>
        <p:nvPicPr>
          <p:cNvPr id="3" name="Picture 2">
            <a:extLst>
              <a:ext uri="{FF2B5EF4-FFF2-40B4-BE49-F238E27FC236}">
                <a16:creationId xmlns:a16="http://schemas.microsoft.com/office/drawing/2014/main" id="{2DEE058F-A278-A578-57B5-EC5CC16EA55D}"/>
              </a:ext>
            </a:extLst>
          </p:cNvPr>
          <p:cNvPicPr>
            <a:picLocks noChangeAspect="1"/>
          </p:cNvPicPr>
          <p:nvPr/>
        </p:nvPicPr>
        <p:blipFill>
          <a:blip r:embed="rId3"/>
          <a:stretch>
            <a:fillRect/>
          </a:stretch>
        </p:blipFill>
        <p:spPr>
          <a:xfrm>
            <a:off x="713225" y="1498294"/>
            <a:ext cx="6544019" cy="3679214"/>
          </a:xfrm>
          <a:prstGeom prst="rect">
            <a:avLst/>
          </a:prstGeom>
        </p:spPr>
      </p:pic>
    </p:spTree>
    <p:extLst>
      <p:ext uri="{BB962C8B-B14F-4D97-AF65-F5344CB8AC3E}">
        <p14:creationId xmlns:p14="http://schemas.microsoft.com/office/powerpoint/2010/main" val="1365968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4"/>
          <p:cNvSpPr txBox="1"/>
          <p:nvPr/>
        </p:nvSpPr>
        <p:spPr>
          <a:xfrm>
            <a:off x="713225" y="1046098"/>
            <a:ext cx="6282486" cy="4521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Advent Pro"/>
                <a:ea typeface="Advent Pro"/>
                <a:cs typeface="Advent Pro"/>
                <a:sym typeface="Advent Pro"/>
              </a:rPr>
              <a:t>6. </a:t>
            </a:r>
            <a:r>
              <a:rPr lang="en-US" sz="1600" dirty="0" err="1">
                <a:solidFill>
                  <a:schemeClr val="dk1"/>
                </a:solidFill>
                <a:latin typeface="Advent Pro"/>
                <a:ea typeface="Advent Pro"/>
                <a:cs typeface="Advent Pro"/>
                <a:sym typeface="Advent Pro"/>
              </a:rPr>
              <a:t>Pilih</a:t>
            </a:r>
            <a:r>
              <a:rPr lang="en-US" sz="1600" dirty="0">
                <a:solidFill>
                  <a:schemeClr val="dk1"/>
                </a:solidFill>
                <a:latin typeface="Advent Pro"/>
                <a:ea typeface="Advent Pro"/>
                <a:cs typeface="Advent Pro"/>
                <a:sym typeface="Advent Pro"/>
              </a:rPr>
              <a:t> Python application &gt; Configure</a:t>
            </a:r>
            <a:endParaRPr lang="id-ID" sz="1600" dirty="0">
              <a:solidFill>
                <a:schemeClr val="dk1"/>
              </a:solidFill>
              <a:latin typeface="Advent Pro"/>
              <a:ea typeface="Advent Pro"/>
              <a:cs typeface="Advent Pro"/>
              <a:sym typeface="Advent Pro"/>
            </a:endParaRPr>
          </a:p>
        </p:txBody>
      </p:sp>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800" dirty="0">
                <a:solidFill>
                  <a:schemeClr val="tx1"/>
                </a:solidFill>
              </a:rPr>
              <a:t>Studi Kasus CI / CD</a:t>
            </a:r>
          </a:p>
        </p:txBody>
      </p:sp>
      <p:pic>
        <p:nvPicPr>
          <p:cNvPr id="4" name="Picture 3">
            <a:extLst>
              <a:ext uri="{FF2B5EF4-FFF2-40B4-BE49-F238E27FC236}">
                <a16:creationId xmlns:a16="http://schemas.microsoft.com/office/drawing/2014/main" id="{2BFF6190-C25B-032D-CC15-175BF38630E4}"/>
              </a:ext>
            </a:extLst>
          </p:cNvPr>
          <p:cNvPicPr>
            <a:picLocks noChangeAspect="1"/>
          </p:cNvPicPr>
          <p:nvPr/>
        </p:nvPicPr>
        <p:blipFill>
          <a:blip r:embed="rId3"/>
          <a:stretch>
            <a:fillRect/>
          </a:stretch>
        </p:blipFill>
        <p:spPr>
          <a:xfrm>
            <a:off x="713225" y="1498294"/>
            <a:ext cx="6521986" cy="3666827"/>
          </a:xfrm>
          <a:prstGeom prst="rect">
            <a:avLst/>
          </a:prstGeom>
        </p:spPr>
      </p:pic>
    </p:spTree>
    <p:extLst>
      <p:ext uri="{BB962C8B-B14F-4D97-AF65-F5344CB8AC3E}">
        <p14:creationId xmlns:p14="http://schemas.microsoft.com/office/powerpoint/2010/main" val="1589752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4"/>
          <p:cNvSpPr txBox="1"/>
          <p:nvPr/>
        </p:nvSpPr>
        <p:spPr>
          <a:xfrm>
            <a:off x="713225" y="1046098"/>
            <a:ext cx="6282486" cy="4521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Advent Pro"/>
                <a:ea typeface="Advent Pro"/>
                <a:cs typeface="Advent Pro"/>
                <a:sym typeface="Advent Pro"/>
              </a:rPr>
              <a:t>6. </a:t>
            </a:r>
            <a:r>
              <a:rPr lang="en-US" sz="1600" dirty="0" err="1">
                <a:solidFill>
                  <a:schemeClr val="dk1"/>
                </a:solidFill>
                <a:latin typeface="Advent Pro"/>
                <a:ea typeface="Advent Pro"/>
                <a:cs typeface="Advent Pro"/>
                <a:sym typeface="Advent Pro"/>
              </a:rPr>
              <a:t>Pilih</a:t>
            </a:r>
            <a:r>
              <a:rPr lang="en-US" sz="1600" dirty="0">
                <a:solidFill>
                  <a:schemeClr val="dk1"/>
                </a:solidFill>
                <a:latin typeface="Advent Pro"/>
                <a:ea typeface="Advent Pro"/>
                <a:cs typeface="Advent Pro"/>
                <a:sym typeface="Advent Pro"/>
              </a:rPr>
              <a:t> Python application &gt; Configure</a:t>
            </a:r>
            <a:endParaRPr lang="id-ID" sz="1600" dirty="0">
              <a:solidFill>
                <a:schemeClr val="dk1"/>
              </a:solidFill>
              <a:latin typeface="Advent Pro"/>
              <a:ea typeface="Advent Pro"/>
              <a:cs typeface="Advent Pro"/>
              <a:sym typeface="Advent Pro"/>
            </a:endParaRPr>
          </a:p>
        </p:txBody>
      </p:sp>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800" dirty="0">
                <a:solidFill>
                  <a:schemeClr val="tx1"/>
                </a:solidFill>
              </a:rPr>
              <a:t>Studi Kasus CI / CD</a:t>
            </a:r>
          </a:p>
        </p:txBody>
      </p:sp>
      <p:pic>
        <p:nvPicPr>
          <p:cNvPr id="4" name="Picture 3">
            <a:extLst>
              <a:ext uri="{FF2B5EF4-FFF2-40B4-BE49-F238E27FC236}">
                <a16:creationId xmlns:a16="http://schemas.microsoft.com/office/drawing/2014/main" id="{2BFF6190-C25B-032D-CC15-175BF38630E4}"/>
              </a:ext>
            </a:extLst>
          </p:cNvPr>
          <p:cNvPicPr>
            <a:picLocks noChangeAspect="1"/>
          </p:cNvPicPr>
          <p:nvPr/>
        </p:nvPicPr>
        <p:blipFill>
          <a:blip r:embed="rId3"/>
          <a:stretch>
            <a:fillRect/>
          </a:stretch>
        </p:blipFill>
        <p:spPr>
          <a:xfrm>
            <a:off x="713225" y="1498294"/>
            <a:ext cx="6521986" cy="3666827"/>
          </a:xfrm>
          <a:prstGeom prst="rect">
            <a:avLst/>
          </a:prstGeom>
        </p:spPr>
      </p:pic>
    </p:spTree>
    <p:extLst>
      <p:ext uri="{BB962C8B-B14F-4D97-AF65-F5344CB8AC3E}">
        <p14:creationId xmlns:p14="http://schemas.microsoft.com/office/powerpoint/2010/main" val="3312556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4"/>
          <p:cNvSpPr txBox="1"/>
          <p:nvPr/>
        </p:nvSpPr>
        <p:spPr>
          <a:xfrm>
            <a:off x="713225" y="1046098"/>
            <a:ext cx="6282486" cy="4521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Advent Pro"/>
                <a:ea typeface="Advent Pro"/>
                <a:cs typeface="Advent Pro"/>
                <a:sym typeface="Advent Pro"/>
              </a:rPr>
              <a:t>7. Buat </a:t>
            </a:r>
            <a:r>
              <a:rPr lang="en-US" sz="1600" dirty="0" err="1">
                <a:solidFill>
                  <a:schemeClr val="dk1"/>
                </a:solidFill>
                <a:latin typeface="Advent Pro"/>
                <a:ea typeface="Advent Pro"/>
                <a:cs typeface="Advent Pro"/>
                <a:sym typeface="Advent Pro"/>
              </a:rPr>
              <a:t>kode</a:t>
            </a:r>
            <a:r>
              <a:rPr lang="en-US" sz="1600" dirty="0">
                <a:solidFill>
                  <a:schemeClr val="dk1"/>
                </a:solidFill>
                <a:latin typeface="Advent Pro"/>
                <a:ea typeface="Advent Pro"/>
                <a:cs typeface="Advent Pro"/>
                <a:sym typeface="Advent Pro"/>
              </a:rPr>
              <a:t> </a:t>
            </a:r>
            <a:r>
              <a:rPr lang="en-US" sz="1600" dirty="0" err="1">
                <a:solidFill>
                  <a:schemeClr val="dk1"/>
                </a:solidFill>
                <a:latin typeface="Advent Pro"/>
                <a:ea typeface="Advent Pro"/>
                <a:cs typeface="Advent Pro"/>
                <a:sym typeface="Advent Pro"/>
              </a:rPr>
              <a:t>seperti</a:t>
            </a:r>
            <a:r>
              <a:rPr lang="en-US" sz="1600" dirty="0">
                <a:solidFill>
                  <a:schemeClr val="dk1"/>
                </a:solidFill>
                <a:latin typeface="Advent Pro"/>
                <a:ea typeface="Advent Pro"/>
                <a:cs typeface="Advent Pro"/>
                <a:sym typeface="Advent Pro"/>
              </a:rPr>
              <a:t> di </a:t>
            </a:r>
            <a:r>
              <a:rPr lang="en-US" sz="1600" dirty="0" err="1">
                <a:solidFill>
                  <a:schemeClr val="dk1"/>
                </a:solidFill>
                <a:latin typeface="Advent Pro"/>
                <a:ea typeface="Advent Pro"/>
                <a:cs typeface="Advent Pro"/>
                <a:sym typeface="Advent Pro"/>
              </a:rPr>
              <a:t>bawah</a:t>
            </a:r>
            <a:r>
              <a:rPr lang="en-US" sz="1600" dirty="0">
                <a:solidFill>
                  <a:schemeClr val="dk1"/>
                </a:solidFill>
                <a:latin typeface="Advent Pro"/>
                <a:ea typeface="Advent Pro"/>
                <a:cs typeface="Advent Pro"/>
                <a:sym typeface="Advent Pro"/>
              </a:rPr>
              <a:t> </a:t>
            </a:r>
            <a:r>
              <a:rPr lang="en-US" sz="1600" dirty="0" err="1">
                <a:solidFill>
                  <a:schemeClr val="dk1"/>
                </a:solidFill>
                <a:latin typeface="Advent Pro"/>
                <a:ea typeface="Advent Pro"/>
                <a:cs typeface="Advent Pro"/>
                <a:sym typeface="Advent Pro"/>
              </a:rPr>
              <a:t>lalu</a:t>
            </a:r>
            <a:r>
              <a:rPr lang="en-US" sz="1600" dirty="0">
                <a:solidFill>
                  <a:schemeClr val="dk1"/>
                </a:solidFill>
                <a:latin typeface="Advent Pro"/>
                <a:ea typeface="Advent Pro"/>
                <a:cs typeface="Advent Pro"/>
                <a:sym typeface="Advent Pro"/>
              </a:rPr>
              <a:t> commit changes</a:t>
            </a:r>
            <a:endParaRPr lang="id-ID" sz="1600" dirty="0">
              <a:solidFill>
                <a:schemeClr val="dk1"/>
              </a:solidFill>
              <a:latin typeface="Advent Pro"/>
              <a:ea typeface="Advent Pro"/>
              <a:cs typeface="Advent Pro"/>
              <a:sym typeface="Advent Pro"/>
            </a:endParaRPr>
          </a:p>
        </p:txBody>
      </p:sp>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800" dirty="0">
                <a:solidFill>
                  <a:schemeClr val="tx1"/>
                </a:solidFill>
              </a:rPr>
              <a:t>Studi Kasus CI / CD</a:t>
            </a:r>
          </a:p>
        </p:txBody>
      </p:sp>
      <p:pic>
        <p:nvPicPr>
          <p:cNvPr id="6" name="Picture 5">
            <a:extLst>
              <a:ext uri="{FF2B5EF4-FFF2-40B4-BE49-F238E27FC236}">
                <a16:creationId xmlns:a16="http://schemas.microsoft.com/office/drawing/2014/main" id="{4098E37A-4EC1-A617-287D-01BB3F20F789}"/>
              </a:ext>
            </a:extLst>
          </p:cNvPr>
          <p:cNvPicPr>
            <a:picLocks noChangeAspect="1"/>
          </p:cNvPicPr>
          <p:nvPr/>
        </p:nvPicPr>
        <p:blipFill>
          <a:blip r:embed="rId3"/>
          <a:stretch>
            <a:fillRect/>
          </a:stretch>
        </p:blipFill>
        <p:spPr>
          <a:xfrm>
            <a:off x="713225" y="1498294"/>
            <a:ext cx="5780556" cy="3249976"/>
          </a:xfrm>
          <a:prstGeom prst="rect">
            <a:avLst/>
          </a:prstGeom>
        </p:spPr>
      </p:pic>
    </p:spTree>
    <p:extLst>
      <p:ext uri="{BB962C8B-B14F-4D97-AF65-F5344CB8AC3E}">
        <p14:creationId xmlns:p14="http://schemas.microsoft.com/office/powerpoint/2010/main" val="1136787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4"/>
          <p:cNvSpPr txBox="1"/>
          <p:nvPr/>
        </p:nvSpPr>
        <p:spPr>
          <a:xfrm>
            <a:off x="713225" y="1046098"/>
            <a:ext cx="6282486" cy="4521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Advent Pro"/>
                <a:ea typeface="Advent Pro"/>
                <a:cs typeface="Advent Pro"/>
                <a:sym typeface="Advent Pro"/>
              </a:rPr>
              <a:t>8. </a:t>
            </a:r>
            <a:r>
              <a:rPr lang="en-US" sz="1600" dirty="0" err="1">
                <a:solidFill>
                  <a:schemeClr val="dk1"/>
                </a:solidFill>
                <a:latin typeface="Advent Pro"/>
                <a:ea typeface="Advent Pro"/>
                <a:cs typeface="Advent Pro"/>
                <a:sym typeface="Advent Pro"/>
              </a:rPr>
              <a:t>Setelah</a:t>
            </a:r>
            <a:r>
              <a:rPr lang="en-US" sz="1600" dirty="0">
                <a:solidFill>
                  <a:schemeClr val="dk1"/>
                </a:solidFill>
                <a:latin typeface="Advent Pro"/>
                <a:ea typeface="Advent Pro"/>
                <a:cs typeface="Advent Pro"/>
                <a:sym typeface="Advent Pro"/>
              </a:rPr>
              <a:t> itu </a:t>
            </a:r>
            <a:r>
              <a:rPr lang="en-US" sz="1600" dirty="0" err="1">
                <a:solidFill>
                  <a:schemeClr val="dk1"/>
                </a:solidFill>
                <a:latin typeface="Advent Pro"/>
                <a:ea typeface="Advent Pro"/>
                <a:cs typeface="Advent Pro"/>
                <a:sym typeface="Advent Pro"/>
              </a:rPr>
              <a:t>buka</a:t>
            </a:r>
            <a:r>
              <a:rPr lang="en-US" sz="1600" dirty="0">
                <a:solidFill>
                  <a:schemeClr val="dk1"/>
                </a:solidFill>
                <a:latin typeface="Advent Pro"/>
                <a:ea typeface="Advent Pro"/>
                <a:cs typeface="Advent Pro"/>
                <a:sym typeface="Advent Pro"/>
              </a:rPr>
              <a:t> kembali tab Actions, </a:t>
            </a:r>
            <a:r>
              <a:rPr lang="en-US" sz="1600" dirty="0" err="1">
                <a:solidFill>
                  <a:schemeClr val="dk1"/>
                </a:solidFill>
                <a:latin typeface="Advent Pro"/>
                <a:ea typeface="Advent Pro"/>
                <a:cs typeface="Advent Pro"/>
                <a:sym typeface="Advent Pro"/>
              </a:rPr>
              <a:t>berikut</a:t>
            </a:r>
            <a:r>
              <a:rPr lang="en-US" sz="1600" dirty="0">
                <a:solidFill>
                  <a:schemeClr val="dk1"/>
                </a:solidFill>
                <a:latin typeface="Advent Pro"/>
                <a:ea typeface="Advent Pro"/>
                <a:cs typeface="Advent Pro"/>
                <a:sym typeface="Advent Pro"/>
              </a:rPr>
              <a:t> </a:t>
            </a:r>
            <a:r>
              <a:rPr lang="en-US" sz="1600" dirty="0" err="1">
                <a:solidFill>
                  <a:schemeClr val="dk1"/>
                </a:solidFill>
                <a:latin typeface="Advent Pro"/>
                <a:ea typeface="Advent Pro"/>
                <a:cs typeface="Advent Pro"/>
                <a:sym typeface="Advent Pro"/>
              </a:rPr>
              <a:t>hasil</a:t>
            </a:r>
            <a:r>
              <a:rPr lang="en-US" sz="1600" dirty="0">
                <a:solidFill>
                  <a:schemeClr val="dk1"/>
                </a:solidFill>
                <a:latin typeface="Advent Pro"/>
                <a:ea typeface="Advent Pro"/>
                <a:cs typeface="Advent Pro"/>
                <a:sym typeface="Advent Pro"/>
              </a:rPr>
              <a:t> testing </a:t>
            </a:r>
            <a:r>
              <a:rPr lang="en-US" sz="1600">
                <a:solidFill>
                  <a:schemeClr val="dk1"/>
                </a:solidFill>
                <a:latin typeface="Advent Pro"/>
                <a:ea typeface="Advent Pro"/>
                <a:cs typeface="Advent Pro"/>
                <a:sym typeface="Advent Pro"/>
              </a:rPr>
              <a:t>berhasil</a:t>
            </a:r>
            <a:endParaRPr lang="id-ID" sz="1600" dirty="0">
              <a:solidFill>
                <a:schemeClr val="dk1"/>
              </a:solidFill>
              <a:latin typeface="Advent Pro"/>
              <a:ea typeface="Advent Pro"/>
              <a:cs typeface="Advent Pro"/>
              <a:sym typeface="Advent Pro"/>
            </a:endParaRPr>
          </a:p>
        </p:txBody>
      </p:sp>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800" dirty="0">
                <a:solidFill>
                  <a:schemeClr val="tx1"/>
                </a:solidFill>
              </a:rPr>
              <a:t>Studi Kasus CI / CD</a:t>
            </a:r>
          </a:p>
        </p:txBody>
      </p:sp>
      <p:pic>
        <p:nvPicPr>
          <p:cNvPr id="3" name="Picture 2">
            <a:extLst>
              <a:ext uri="{FF2B5EF4-FFF2-40B4-BE49-F238E27FC236}">
                <a16:creationId xmlns:a16="http://schemas.microsoft.com/office/drawing/2014/main" id="{4FE9750B-6E74-A7F0-8B4E-652F877073D4}"/>
              </a:ext>
            </a:extLst>
          </p:cNvPr>
          <p:cNvPicPr>
            <a:picLocks noChangeAspect="1"/>
          </p:cNvPicPr>
          <p:nvPr/>
        </p:nvPicPr>
        <p:blipFill>
          <a:blip r:embed="rId3"/>
          <a:stretch>
            <a:fillRect/>
          </a:stretch>
        </p:blipFill>
        <p:spPr>
          <a:xfrm>
            <a:off x="713225" y="1498294"/>
            <a:ext cx="6433851" cy="3617275"/>
          </a:xfrm>
          <a:prstGeom prst="rect">
            <a:avLst/>
          </a:prstGeom>
        </p:spPr>
      </p:pic>
    </p:spTree>
    <p:extLst>
      <p:ext uri="{BB962C8B-B14F-4D97-AF65-F5344CB8AC3E}">
        <p14:creationId xmlns:p14="http://schemas.microsoft.com/office/powerpoint/2010/main" val="3779021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7"/>
          <p:cNvSpPr/>
          <p:nvPr/>
        </p:nvSpPr>
        <p:spPr>
          <a:xfrm>
            <a:off x="4445713" y="27336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6" name="Google Shape;406;p47"/>
          <p:cNvSpPr/>
          <p:nvPr/>
        </p:nvSpPr>
        <p:spPr>
          <a:xfrm>
            <a:off x="510288" y="11669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7" name="Google Shape;407;p47"/>
          <p:cNvSpPr/>
          <p:nvPr/>
        </p:nvSpPr>
        <p:spPr>
          <a:xfrm>
            <a:off x="510288" y="27336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8" name="Google Shape;408;p47"/>
          <p:cNvSpPr/>
          <p:nvPr/>
        </p:nvSpPr>
        <p:spPr>
          <a:xfrm>
            <a:off x="4445713" y="11669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9" name="Google Shape;409;p47"/>
          <p:cNvSpPr txBox="1">
            <a:spLocks noGrp="1"/>
          </p:cNvSpPr>
          <p:nvPr>
            <p:ph type="title" idx="15"/>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DAFTAR ISI</a:t>
            </a:r>
            <a:endParaRPr dirty="0"/>
          </a:p>
        </p:txBody>
      </p:sp>
      <p:sp>
        <p:nvSpPr>
          <p:cNvPr id="410" name="Google Shape;410;p47"/>
          <p:cNvSpPr txBox="1">
            <a:spLocks noGrp="1"/>
          </p:cNvSpPr>
          <p:nvPr>
            <p:ph type="title"/>
          </p:nvPr>
        </p:nvSpPr>
        <p:spPr>
          <a:xfrm flipH="1">
            <a:off x="775488" y="1636400"/>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1" name="Google Shape;411;p47"/>
          <p:cNvSpPr txBox="1">
            <a:spLocks noGrp="1"/>
          </p:cNvSpPr>
          <p:nvPr>
            <p:ph type="subTitle" idx="1"/>
          </p:nvPr>
        </p:nvSpPr>
        <p:spPr>
          <a:xfrm flipH="1">
            <a:off x="1880111" y="1716275"/>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tx1"/>
                </a:solidFill>
              </a:rPr>
              <a:t>Unit Test</a:t>
            </a:r>
            <a:endParaRPr dirty="0">
              <a:solidFill>
                <a:schemeClr val="tx1"/>
              </a:solidFill>
            </a:endParaRPr>
          </a:p>
        </p:txBody>
      </p:sp>
      <p:sp>
        <p:nvSpPr>
          <p:cNvPr id="413" name="Google Shape;413;p47"/>
          <p:cNvSpPr txBox="1">
            <a:spLocks noGrp="1"/>
          </p:cNvSpPr>
          <p:nvPr>
            <p:ph type="title" idx="3"/>
          </p:nvPr>
        </p:nvSpPr>
        <p:spPr>
          <a:xfrm flipH="1">
            <a:off x="775488" y="3163275"/>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14" name="Google Shape;414;p47"/>
          <p:cNvSpPr txBox="1">
            <a:spLocks noGrp="1"/>
          </p:cNvSpPr>
          <p:nvPr>
            <p:ph type="subTitle" idx="4"/>
          </p:nvPr>
        </p:nvSpPr>
        <p:spPr>
          <a:xfrm flipH="1">
            <a:off x="1880111" y="3243078"/>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tx1"/>
                </a:solidFill>
              </a:rPr>
              <a:t>White Box Testing</a:t>
            </a:r>
            <a:endParaRPr dirty="0">
              <a:solidFill>
                <a:schemeClr val="tx1"/>
              </a:solidFill>
            </a:endParaRPr>
          </a:p>
        </p:txBody>
      </p:sp>
      <p:sp>
        <p:nvSpPr>
          <p:cNvPr id="416" name="Google Shape;416;p47"/>
          <p:cNvSpPr txBox="1">
            <a:spLocks noGrp="1"/>
          </p:cNvSpPr>
          <p:nvPr>
            <p:ph type="title" idx="6"/>
          </p:nvPr>
        </p:nvSpPr>
        <p:spPr>
          <a:xfrm>
            <a:off x="4710913" y="1636400"/>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17" name="Google Shape;417;p47"/>
          <p:cNvSpPr txBox="1">
            <a:spLocks noGrp="1"/>
          </p:cNvSpPr>
          <p:nvPr>
            <p:ph type="subTitle" idx="7"/>
          </p:nvPr>
        </p:nvSpPr>
        <p:spPr>
          <a:xfrm>
            <a:off x="5719788" y="1716275"/>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tx1"/>
                </a:solidFill>
              </a:rPr>
              <a:t>CI / CD</a:t>
            </a:r>
            <a:endParaRPr dirty="0">
              <a:solidFill>
                <a:schemeClr val="tx1"/>
              </a:solidFill>
            </a:endParaRPr>
          </a:p>
        </p:txBody>
      </p:sp>
      <p:sp>
        <p:nvSpPr>
          <p:cNvPr id="418" name="Google Shape;418;p47"/>
          <p:cNvSpPr txBox="1">
            <a:spLocks noGrp="1"/>
          </p:cNvSpPr>
          <p:nvPr>
            <p:ph type="subTitle" idx="8"/>
          </p:nvPr>
        </p:nvSpPr>
        <p:spPr>
          <a:xfrm>
            <a:off x="5719788" y="2039883"/>
            <a:ext cx="25827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Continuous Integration / </a:t>
            </a:r>
          </a:p>
          <a:p>
            <a:pPr marL="0" lvl="0" indent="0" algn="l" rtl="0">
              <a:spcBef>
                <a:spcPts val="0"/>
              </a:spcBef>
              <a:spcAft>
                <a:spcPts val="0"/>
              </a:spcAft>
              <a:buNone/>
            </a:pPr>
            <a:r>
              <a:rPr lang="en" dirty="0"/>
              <a:t>Continuous Delivery</a:t>
            </a:r>
          </a:p>
        </p:txBody>
      </p:sp>
      <p:sp>
        <p:nvSpPr>
          <p:cNvPr id="419" name="Google Shape;419;p47"/>
          <p:cNvSpPr txBox="1">
            <a:spLocks noGrp="1"/>
          </p:cNvSpPr>
          <p:nvPr>
            <p:ph type="title" idx="9"/>
          </p:nvPr>
        </p:nvSpPr>
        <p:spPr>
          <a:xfrm>
            <a:off x="4710913" y="3163275"/>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20" name="Google Shape;420;p47"/>
          <p:cNvSpPr txBox="1">
            <a:spLocks noGrp="1"/>
          </p:cNvSpPr>
          <p:nvPr>
            <p:ph type="subTitle" idx="13"/>
          </p:nvPr>
        </p:nvSpPr>
        <p:spPr>
          <a:xfrm>
            <a:off x="5719788" y="3243076"/>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rPr>
              <a:t>Studi Kasus CI / CD</a:t>
            </a:r>
            <a:endParaRPr dirty="0">
              <a:solidFill>
                <a:schemeClr val="tx1"/>
              </a:solidFill>
            </a:endParaRPr>
          </a:p>
        </p:txBody>
      </p:sp>
      <p:sp>
        <p:nvSpPr>
          <p:cNvPr id="421" name="Google Shape;421;p47"/>
          <p:cNvSpPr txBox="1">
            <a:spLocks noGrp="1"/>
          </p:cNvSpPr>
          <p:nvPr>
            <p:ph type="subTitle" idx="14"/>
          </p:nvPr>
        </p:nvSpPr>
        <p:spPr>
          <a:xfrm>
            <a:off x="5719788" y="3549025"/>
            <a:ext cx="25827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Menggunakan</a:t>
            </a:r>
            <a:r>
              <a:rPr lang="en-US" dirty="0"/>
              <a:t> </a:t>
            </a:r>
            <a:r>
              <a:rPr lang="en-US" dirty="0" err="1"/>
              <a:t>GIthub</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p:nvPr/>
        </p:nvSpPr>
        <p:spPr>
          <a:xfrm>
            <a:off x="3028800" y="315100"/>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0"/>
          <p:cNvSpPr txBox="1">
            <a:spLocks noGrp="1"/>
          </p:cNvSpPr>
          <p:nvPr>
            <p:ph type="title"/>
          </p:nvPr>
        </p:nvSpPr>
        <p:spPr>
          <a:xfrm>
            <a:off x="2034750" y="2170849"/>
            <a:ext cx="4156500" cy="6253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Unit </a:t>
            </a:r>
            <a:r>
              <a:rPr lang="id-ID" dirty="0" err="1"/>
              <a:t>Test</a:t>
            </a:r>
            <a:endParaRPr lang="id-ID" dirty="0"/>
          </a:p>
        </p:txBody>
      </p:sp>
      <p:sp>
        <p:nvSpPr>
          <p:cNvPr id="444" name="Google Shape;444;p50"/>
          <p:cNvSpPr txBox="1">
            <a:spLocks noGrp="1"/>
          </p:cNvSpPr>
          <p:nvPr>
            <p:ph type="title" idx="2"/>
          </p:nvPr>
        </p:nvSpPr>
        <p:spPr>
          <a:xfrm>
            <a:off x="3056975" y="539500"/>
            <a:ext cx="1812600" cy="1719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pic>
        <p:nvPicPr>
          <p:cNvPr id="446" name="Google Shape;446;p50"/>
          <p:cNvPicPr preferRelativeResize="0"/>
          <p:nvPr/>
        </p:nvPicPr>
        <p:blipFill>
          <a:blip r:embed="rId3">
            <a:alphaModFix/>
          </a:blip>
          <a:stretch>
            <a:fillRect/>
          </a:stretch>
        </p:blipFill>
        <p:spPr>
          <a:xfrm rot="10800000">
            <a:off x="5197200" y="-3534565"/>
            <a:ext cx="7657249" cy="8935624"/>
          </a:xfrm>
          <a:prstGeom prst="rect">
            <a:avLst/>
          </a:prstGeom>
          <a:noFill/>
          <a:ln>
            <a:noFill/>
          </a:ln>
        </p:spPr>
      </p:pic>
      <p:pic>
        <p:nvPicPr>
          <p:cNvPr id="1026" name="Picture 2" descr="Top 9 Reasons To Unit Test Your C# Code">
            <a:extLst>
              <a:ext uri="{FF2B5EF4-FFF2-40B4-BE49-F238E27FC236}">
                <a16:creationId xmlns:a16="http://schemas.microsoft.com/office/drawing/2014/main" id="{C4D3CA67-E067-274C-AD47-3B087752C7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7796" y="2796150"/>
            <a:ext cx="3410409" cy="22900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4"/>
          <p:cNvSpPr txBox="1"/>
          <p:nvPr/>
        </p:nvSpPr>
        <p:spPr>
          <a:xfrm>
            <a:off x="713225" y="1112200"/>
            <a:ext cx="4834800" cy="24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ID" sz="1600" dirty="0">
                <a:solidFill>
                  <a:schemeClr val="dk1"/>
                </a:solidFill>
                <a:latin typeface="Advent Pro"/>
                <a:ea typeface="Advent Pro"/>
                <a:cs typeface="Advent Pro"/>
                <a:sym typeface="Advent Pro"/>
              </a:rPr>
              <a:t>Unit </a:t>
            </a:r>
            <a:r>
              <a:rPr lang="id-ID" sz="1600" dirty="0" err="1">
                <a:solidFill>
                  <a:schemeClr val="dk1"/>
                </a:solidFill>
                <a:latin typeface="Advent Pro"/>
                <a:ea typeface="Advent Pro"/>
                <a:cs typeface="Advent Pro"/>
                <a:sym typeface="Advent Pro"/>
              </a:rPr>
              <a:t>test</a:t>
            </a:r>
            <a:r>
              <a:rPr lang="id-ID" sz="1600" dirty="0">
                <a:solidFill>
                  <a:schemeClr val="dk1"/>
                </a:solidFill>
                <a:latin typeface="Advent Pro"/>
                <a:ea typeface="Advent Pro"/>
                <a:cs typeface="Advent Pro"/>
                <a:sym typeface="Advent Pro"/>
              </a:rPr>
              <a:t> adalah jenis pengujian perangkat lunak yang digunakan dalam pengembangan perangkat lunak untuk menguji komponen atau "unit" kecil dari kode sumber. Tujuan utama dari unit testing adalah untuk memastikan bahwa setiap unit kode (biasanya sebuah fungsi, metode, atau kelas) berperilaku sesuai dengan spesifikasi dan menghasilkan </a:t>
            </a:r>
            <a:r>
              <a:rPr lang="id-ID" sz="1600" dirty="0" err="1">
                <a:solidFill>
                  <a:schemeClr val="dk1"/>
                </a:solidFill>
                <a:latin typeface="Advent Pro"/>
                <a:ea typeface="Advent Pro"/>
                <a:cs typeface="Advent Pro"/>
                <a:sym typeface="Advent Pro"/>
              </a:rPr>
              <a:t>output</a:t>
            </a:r>
            <a:r>
              <a:rPr lang="id-ID" sz="1600" dirty="0">
                <a:solidFill>
                  <a:schemeClr val="dk1"/>
                </a:solidFill>
                <a:latin typeface="Advent Pro"/>
                <a:ea typeface="Advent Pro"/>
                <a:cs typeface="Advent Pro"/>
                <a:sym typeface="Advent Pro"/>
              </a:rPr>
              <a:t> yang benar ketika diberikan </a:t>
            </a:r>
            <a:r>
              <a:rPr lang="id-ID" sz="1600" dirty="0" err="1">
                <a:solidFill>
                  <a:schemeClr val="dk1"/>
                </a:solidFill>
                <a:latin typeface="Advent Pro"/>
                <a:ea typeface="Advent Pro"/>
                <a:cs typeface="Advent Pro"/>
                <a:sym typeface="Advent Pro"/>
              </a:rPr>
              <a:t>input</a:t>
            </a:r>
            <a:r>
              <a:rPr lang="id-ID" sz="1600" dirty="0">
                <a:solidFill>
                  <a:schemeClr val="dk1"/>
                </a:solidFill>
                <a:latin typeface="Advent Pro"/>
                <a:ea typeface="Advent Pro"/>
                <a:cs typeface="Advent Pro"/>
                <a:sym typeface="Advent Pro"/>
              </a:rPr>
              <a:t> tertentu. Unit testing membantu pengembang dalam mengidentifikasi dan memperbaiki </a:t>
            </a:r>
            <a:r>
              <a:rPr lang="id-ID" sz="1600" dirty="0" err="1">
                <a:solidFill>
                  <a:schemeClr val="dk1"/>
                </a:solidFill>
                <a:latin typeface="Advent Pro"/>
                <a:ea typeface="Advent Pro"/>
                <a:cs typeface="Advent Pro"/>
                <a:sym typeface="Advent Pro"/>
              </a:rPr>
              <a:t>bug</a:t>
            </a:r>
            <a:r>
              <a:rPr lang="id-ID" sz="1600" dirty="0">
                <a:solidFill>
                  <a:schemeClr val="dk1"/>
                </a:solidFill>
                <a:latin typeface="Advent Pro"/>
                <a:ea typeface="Advent Pro"/>
                <a:cs typeface="Advent Pro"/>
                <a:sym typeface="Advent Pro"/>
              </a:rPr>
              <a:t> atau kesalahan dalam kode sejak dini, sehingga meminimalkan kemungkinan masalah yang lebih serius di tahap pengembangan yang lebih lanjut.</a:t>
            </a:r>
            <a:endParaRPr sz="1600" dirty="0">
              <a:solidFill>
                <a:schemeClr val="dk1"/>
              </a:solidFill>
              <a:latin typeface="Advent Pro"/>
              <a:ea typeface="Advent Pro"/>
              <a:cs typeface="Advent Pro"/>
              <a:sym typeface="Advent Pro"/>
            </a:endParaRPr>
          </a:p>
        </p:txBody>
      </p:sp>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Apa itu Unit Test?</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8"/>
          <p:cNvSpPr/>
          <p:nvPr/>
        </p:nvSpPr>
        <p:spPr>
          <a:xfrm>
            <a:off x="1466475" y="1313075"/>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8"/>
          <p:cNvSpPr txBox="1">
            <a:spLocks noGrp="1"/>
          </p:cNvSpPr>
          <p:nvPr>
            <p:ph type="title" idx="2"/>
          </p:nvPr>
        </p:nvSpPr>
        <p:spPr>
          <a:xfrm>
            <a:off x="1542675" y="1537475"/>
            <a:ext cx="209220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615" name="Google Shape;615;p58"/>
          <p:cNvSpPr txBox="1">
            <a:spLocks noGrp="1"/>
          </p:cNvSpPr>
          <p:nvPr>
            <p:ph type="title"/>
          </p:nvPr>
        </p:nvSpPr>
        <p:spPr>
          <a:xfrm>
            <a:off x="3688525" y="1568200"/>
            <a:ext cx="3762600" cy="151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White Box Testing</a:t>
            </a:r>
            <a:endParaRPr dirty="0">
              <a:solidFill>
                <a:schemeClr val="accent1"/>
              </a:solidFill>
            </a:endParaRPr>
          </a:p>
        </p:txBody>
      </p:sp>
      <p:pic>
        <p:nvPicPr>
          <p:cNvPr id="2050" name="Picture 2">
            <a:extLst>
              <a:ext uri="{FF2B5EF4-FFF2-40B4-BE49-F238E27FC236}">
                <a16:creationId xmlns:a16="http://schemas.microsoft.com/office/drawing/2014/main" id="{3000EFF8-88FF-7AE7-5431-7FFEEA5680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096" b="15504"/>
          <a:stretch/>
        </p:blipFill>
        <p:spPr bwMode="auto">
          <a:xfrm>
            <a:off x="2400816" y="3257075"/>
            <a:ext cx="4342367" cy="171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4"/>
          <p:cNvSpPr txBox="1"/>
          <p:nvPr/>
        </p:nvSpPr>
        <p:spPr>
          <a:xfrm>
            <a:off x="713225" y="1112200"/>
            <a:ext cx="4834800" cy="24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ID" sz="1600" dirty="0">
                <a:solidFill>
                  <a:schemeClr val="dk1"/>
                </a:solidFill>
                <a:latin typeface="Advent Pro"/>
                <a:ea typeface="Advent Pro"/>
                <a:cs typeface="Advent Pro"/>
                <a:sym typeface="Advent Pro"/>
              </a:rPr>
              <a:t>White </a:t>
            </a:r>
            <a:r>
              <a:rPr lang="id-ID" sz="1600" dirty="0" err="1">
                <a:solidFill>
                  <a:schemeClr val="dk1"/>
                </a:solidFill>
                <a:latin typeface="Advent Pro"/>
                <a:ea typeface="Advent Pro"/>
                <a:cs typeface="Advent Pro"/>
                <a:sym typeface="Advent Pro"/>
              </a:rPr>
              <a:t>box</a:t>
            </a:r>
            <a:r>
              <a:rPr lang="id-ID" sz="1600" dirty="0">
                <a:solidFill>
                  <a:schemeClr val="dk1"/>
                </a:solidFill>
                <a:latin typeface="Advent Pro"/>
                <a:ea typeface="Advent Pro"/>
                <a:cs typeface="Advent Pro"/>
                <a:sym typeface="Advent Pro"/>
              </a:rPr>
              <a:t> testing adalah jenis pengujian perangkat lunak yang dilakukan dengan memeriksa dan menguji komponen internal dari sebuah sistem atau aplikasi. Dalam </a:t>
            </a:r>
            <a:r>
              <a:rPr lang="id-ID" sz="1600" dirty="0" err="1">
                <a:solidFill>
                  <a:schemeClr val="dk1"/>
                </a:solidFill>
                <a:latin typeface="Advent Pro"/>
                <a:ea typeface="Advent Pro"/>
                <a:cs typeface="Advent Pro"/>
                <a:sym typeface="Advent Pro"/>
              </a:rPr>
              <a:t>white</a:t>
            </a:r>
            <a:r>
              <a:rPr lang="id-ID" sz="1600" dirty="0">
                <a:solidFill>
                  <a:schemeClr val="dk1"/>
                </a:solidFill>
                <a:latin typeface="Advent Pro"/>
                <a:ea typeface="Advent Pro"/>
                <a:cs typeface="Advent Pro"/>
                <a:sym typeface="Advent Pro"/>
              </a:rPr>
              <a:t> </a:t>
            </a:r>
            <a:r>
              <a:rPr lang="id-ID" sz="1600" dirty="0" err="1">
                <a:solidFill>
                  <a:schemeClr val="dk1"/>
                </a:solidFill>
                <a:latin typeface="Advent Pro"/>
                <a:ea typeface="Advent Pro"/>
                <a:cs typeface="Advent Pro"/>
                <a:sym typeface="Advent Pro"/>
              </a:rPr>
              <a:t>box</a:t>
            </a:r>
            <a:r>
              <a:rPr lang="id-ID" sz="1600" dirty="0">
                <a:solidFill>
                  <a:schemeClr val="dk1"/>
                </a:solidFill>
                <a:latin typeface="Advent Pro"/>
                <a:ea typeface="Advent Pro"/>
                <a:cs typeface="Advent Pro"/>
                <a:sym typeface="Advent Pro"/>
              </a:rPr>
              <a:t> testing, pengujian dilakukan dengan memiliki pengetahuan yang mendalam tentang struktur internal kode sumber, algoritma, dan logika yang digunakan dalam aplikasi. Pengujian ini juga dikenal sebagai "</a:t>
            </a:r>
            <a:r>
              <a:rPr lang="id-ID" sz="1600" dirty="0" err="1">
                <a:solidFill>
                  <a:schemeClr val="dk1"/>
                </a:solidFill>
                <a:latin typeface="Advent Pro"/>
                <a:ea typeface="Advent Pro"/>
                <a:cs typeface="Advent Pro"/>
                <a:sym typeface="Advent Pro"/>
              </a:rPr>
              <a:t>glass</a:t>
            </a:r>
            <a:r>
              <a:rPr lang="id-ID" sz="1600" dirty="0">
                <a:solidFill>
                  <a:schemeClr val="dk1"/>
                </a:solidFill>
                <a:latin typeface="Advent Pro"/>
                <a:ea typeface="Advent Pro"/>
                <a:cs typeface="Advent Pro"/>
                <a:sym typeface="Advent Pro"/>
              </a:rPr>
              <a:t> </a:t>
            </a:r>
            <a:r>
              <a:rPr lang="id-ID" sz="1600" dirty="0" err="1">
                <a:solidFill>
                  <a:schemeClr val="dk1"/>
                </a:solidFill>
                <a:latin typeface="Advent Pro"/>
                <a:ea typeface="Advent Pro"/>
                <a:cs typeface="Advent Pro"/>
                <a:sym typeface="Advent Pro"/>
              </a:rPr>
              <a:t>box</a:t>
            </a:r>
            <a:r>
              <a:rPr lang="id-ID" sz="1600" dirty="0">
                <a:solidFill>
                  <a:schemeClr val="dk1"/>
                </a:solidFill>
                <a:latin typeface="Advent Pro"/>
                <a:ea typeface="Advent Pro"/>
                <a:cs typeface="Advent Pro"/>
                <a:sym typeface="Advent Pro"/>
              </a:rPr>
              <a:t> testing" atau "</a:t>
            </a:r>
            <a:r>
              <a:rPr lang="id-ID" sz="1600" dirty="0" err="1">
                <a:solidFill>
                  <a:schemeClr val="dk1"/>
                </a:solidFill>
                <a:latin typeface="Advent Pro"/>
                <a:ea typeface="Advent Pro"/>
                <a:cs typeface="Advent Pro"/>
                <a:sym typeface="Advent Pro"/>
              </a:rPr>
              <a:t>clear</a:t>
            </a:r>
            <a:r>
              <a:rPr lang="id-ID" sz="1600" dirty="0">
                <a:solidFill>
                  <a:schemeClr val="dk1"/>
                </a:solidFill>
                <a:latin typeface="Advent Pro"/>
                <a:ea typeface="Advent Pro"/>
                <a:cs typeface="Advent Pro"/>
                <a:sym typeface="Advent Pro"/>
              </a:rPr>
              <a:t> </a:t>
            </a:r>
            <a:r>
              <a:rPr lang="id-ID" sz="1600" dirty="0" err="1">
                <a:solidFill>
                  <a:schemeClr val="dk1"/>
                </a:solidFill>
                <a:latin typeface="Advent Pro"/>
                <a:ea typeface="Advent Pro"/>
                <a:cs typeface="Advent Pro"/>
                <a:sym typeface="Advent Pro"/>
              </a:rPr>
              <a:t>box</a:t>
            </a:r>
            <a:r>
              <a:rPr lang="id-ID" sz="1600" dirty="0">
                <a:solidFill>
                  <a:schemeClr val="dk1"/>
                </a:solidFill>
                <a:latin typeface="Advent Pro"/>
                <a:ea typeface="Advent Pro"/>
                <a:cs typeface="Advent Pro"/>
                <a:sym typeface="Advent Pro"/>
              </a:rPr>
              <a:t> testing" karena tester memiliki visibilitas atau pandangan "</a:t>
            </a:r>
            <a:r>
              <a:rPr lang="id-ID" sz="1600" dirty="0" err="1">
                <a:solidFill>
                  <a:schemeClr val="dk1"/>
                </a:solidFill>
                <a:latin typeface="Advent Pro"/>
                <a:ea typeface="Advent Pro"/>
                <a:cs typeface="Advent Pro"/>
                <a:sym typeface="Advent Pro"/>
              </a:rPr>
              <a:t>kedalam</a:t>
            </a:r>
            <a:r>
              <a:rPr lang="id-ID" sz="1600" dirty="0">
                <a:solidFill>
                  <a:schemeClr val="dk1"/>
                </a:solidFill>
                <a:latin typeface="Advent Pro"/>
                <a:ea typeface="Advent Pro"/>
                <a:cs typeface="Advent Pro"/>
                <a:sym typeface="Advent Pro"/>
              </a:rPr>
              <a:t>" sistem yang diuji, seolah-olah dapat melihat apa yang terjadi di dalam "kotak" perangkat lunak.</a:t>
            </a:r>
            <a:endParaRPr lang="en-US" sz="1600" dirty="0">
              <a:solidFill>
                <a:schemeClr val="dk1"/>
              </a:solidFill>
              <a:latin typeface="Advent Pro"/>
              <a:ea typeface="Advent Pro"/>
              <a:cs typeface="Advent Pro"/>
              <a:sym typeface="Advent Pro"/>
            </a:endParaRPr>
          </a:p>
          <a:p>
            <a:pPr marL="0" lvl="0" indent="0" algn="l" rtl="0">
              <a:spcBef>
                <a:spcPts val="0"/>
              </a:spcBef>
              <a:spcAft>
                <a:spcPts val="0"/>
              </a:spcAft>
              <a:buNone/>
            </a:pPr>
            <a:endParaRPr lang="en-US" sz="1600" dirty="0">
              <a:solidFill>
                <a:schemeClr val="dk1"/>
              </a:solidFill>
              <a:latin typeface="Advent Pro"/>
              <a:ea typeface="Advent Pro"/>
              <a:cs typeface="Advent Pro"/>
              <a:sym typeface="Advent Pro"/>
            </a:endParaRPr>
          </a:p>
          <a:p>
            <a:pPr marL="0" lvl="0" indent="0" algn="l" rtl="0">
              <a:spcBef>
                <a:spcPts val="0"/>
              </a:spcBef>
              <a:spcAft>
                <a:spcPts val="0"/>
              </a:spcAft>
              <a:buNone/>
            </a:pPr>
            <a:r>
              <a:rPr lang="id-ID" sz="1600" dirty="0">
                <a:solidFill>
                  <a:schemeClr val="dk1"/>
                </a:solidFill>
                <a:latin typeface="Advent Pro"/>
                <a:ea typeface="Advent Pro"/>
                <a:cs typeface="Advent Pro"/>
                <a:sym typeface="Advent Pro"/>
              </a:rPr>
              <a:t>Tujuan dari </a:t>
            </a:r>
            <a:r>
              <a:rPr lang="id-ID" sz="1600" dirty="0" err="1">
                <a:solidFill>
                  <a:schemeClr val="dk1"/>
                </a:solidFill>
                <a:latin typeface="Advent Pro"/>
                <a:ea typeface="Advent Pro"/>
                <a:cs typeface="Advent Pro"/>
                <a:sym typeface="Advent Pro"/>
              </a:rPr>
              <a:t>white</a:t>
            </a:r>
            <a:r>
              <a:rPr lang="id-ID" sz="1600" dirty="0">
                <a:solidFill>
                  <a:schemeClr val="dk1"/>
                </a:solidFill>
                <a:latin typeface="Advent Pro"/>
                <a:ea typeface="Advent Pro"/>
                <a:cs typeface="Advent Pro"/>
                <a:sym typeface="Advent Pro"/>
              </a:rPr>
              <a:t> </a:t>
            </a:r>
            <a:r>
              <a:rPr lang="id-ID" sz="1600" dirty="0" err="1">
                <a:solidFill>
                  <a:schemeClr val="dk1"/>
                </a:solidFill>
                <a:latin typeface="Advent Pro"/>
                <a:ea typeface="Advent Pro"/>
                <a:cs typeface="Advent Pro"/>
                <a:sym typeface="Advent Pro"/>
              </a:rPr>
              <a:t>box</a:t>
            </a:r>
            <a:r>
              <a:rPr lang="id-ID" sz="1600" dirty="0">
                <a:solidFill>
                  <a:schemeClr val="dk1"/>
                </a:solidFill>
                <a:latin typeface="Advent Pro"/>
                <a:ea typeface="Advent Pro"/>
                <a:cs typeface="Advent Pro"/>
                <a:sym typeface="Advent Pro"/>
              </a:rPr>
              <a:t> testing adalah untuk memastikan bahwa setiap komponen perangkat lunak berfungsi dengan benar sesuai dengan desainnya, serta memeriksa sejauh mana kode sumber telah diuji dan tercakup. </a:t>
            </a:r>
          </a:p>
        </p:txBody>
      </p:sp>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Apa itu White Box Testing?</a:t>
            </a:r>
            <a:endParaRPr dirty="0"/>
          </a:p>
        </p:txBody>
      </p:sp>
    </p:spTree>
    <p:extLst>
      <p:ext uri="{BB962C8B-B14F-4D97-AF65-F5344CB8AC3E}">
        <p14:creationId xmlns:p14="http://schemas.microsoft.com/office/powerpoint/2010/main" val="4149035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8"/>
          <p:cNvSpPr/>
          <p:nvPr/>
        </p:nvSpPr>
        <p:spPr>
          <a:xfrm>
            <a:off x="1466475" y="1313075"/>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8"/>
          <p:cNvSpPr txBox="1">
            <a:spLocks noGrp="1"/>
          </p:cNvSpPr>
          <p:nvPr>
            <p:ph type="title" idx="2"/>
          </p:nvPr>
        </p:nvSpPr>
        <p:spPr>
          <a:xfrm>
            <a:off x="1542675" y="1537475"/>
            <a:ext cx="209220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615" name="Google Shape;615;p58"/>
          <p:cNvSpPr txBox="1">
            <a:spLocks noGrp="1"/>
          </p:cNvSpPr>
          <p:nvPr>
            <p:ph type="title"/>
          </p:nvPr>
        </p:nvSpPr>
        <p:spPr>
          <a:xfrm>
            <a:off x="3688525" y="1568200"/>
            <a:ext cx="3762600" cy="151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CI / CD</a:t>
            </a:r>
            <a:br>
              <a:rPr lang="en" dirty="0"/>
            </a:br>
            <a:r>
              <a:rPr lang="en" sz="2000" dirty="0"/>
              <a:t>(Continuous Integration / Continuous Delivery)</a:t>
            </a:r>
            <a:endParaRPr sz="2000" dirty="0">
              <a:solidFill>
                <a:schemeClr val="accent1"/>
              </a:solidFill>
            </a:endParaRPr>
          </a:p>
        </p:txBody>
      </p:sp>
      <p:pic>
        <p:nvPicPr>
          <p:cNvPr id="3074" name="Picture 2">
            <a:extLst>
              <a:ext uri="{FF2B5EF4-FFF2-40B4-BE49-F238E27FC236}">
                <a16:creationId xmlns:a16="http://schemas.microsoft.com/office/drawing/2014/main" id="{5267D850-D504-0D6D-4334-612391753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699" y="3080200"/>
            <a:ext cx="3762601" cy="1982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677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4"/>
          <p:cNvSpPr txBox="1"/>
          <p:nvPr/>
        </p:nvSpPr>
        <p:spPr>
          <a:xfrm>
            <a:off x="713225" y="1046098"/>
            <a:ext cx="4834800" cy="247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ID" sz="1600" dirty="0">
                <a:solidFill>
                  <a:schemeClr val="dk1"/>
                </a:solidFill>
                <a:latin typeface="Advent Pro"/>
                <a:ea typeface="Advent Pro"/>
                <a:cs typeface="Advent Pro"/>
                <a:sym typeface="Advent Pro"/>
              </a:rPr>
              <a:t>CI/CD adalah singkatan dari </a:t>
            </a:r>
            <a:r>
              <a:rPr lang="id-ID" sz="1600" dirty="0" err="1">
                <a:solidFill>
                  <a:schemeClr val="dk1"/>
                </a:solidFill>
                <a:latin typeface="Advent Pro"/>
                <a:ea typeface="Advent Pro"/>
                <a:cs typeface="Advent Pro"/>
                <a:sym typeface="Advent Pro"/>
              </a:rPr>
              <a:t>Continuous</a:t>
            </a:r>
            <a:r>
              <a:rPr lang="id-ID" sz="1600" dirty="0">
                <a:solidFill>
                  <a:schemeClr val="dk1"/>
                </a:solidFill>
                <a:latin typeface="Advent Pro"/>
                <a:ea typeface="Advent Pro"/>
                <a:cs typeface="Advent Pro"/>
                <a:sym typeface="Advent Pro"/>
              </a:rPr>
              <a:t> </a:t>
            </a:r>
            <a:r>
              <a:rPr lang="id-ID" sz="1600" dirty="0" err="1">
                <a:solidFill>
                  <a:schemeClr val="dk1"/>
                </a:solidFill>
                <a:latin typeface="Advent Pro"/>
                <a:ea typeface="Advent Pro"/>
                <a:cs typeface="Advent Pro"/>
                <a:sym typeface="Advent Pro"/>
              </a:rPr>
              <a:t>Integration</a:t>
            </a:r>
            <a:r>
              <a:rPr lang="id-ID" sz="1600" dirty="0">
                <a:solidFill>
                  <a:schemeClr val="dk1"/>
                </a:solidFill>
                <a:latin typeface="Advent Pro"/>
                <a:ea typeface="Advent Pro"/>
                <a:cs typeface="Advent Pro"/>
                <a:sym typeface="Advent Pro"/>
              </a:rPr>
              <a:t> (CI) dan </a:t>
            </a:r>
            <a:r>
              <a:rPr lang="id-ID" sz="1600" dirty="0" err="1">
                <a:solidFill>
                  <a:schemeClr val="dk1"/>
                </a:solidFill>
                <a:latin typeface="Advent Pro"/>
                <a:ea typeface="Advent Pro"/>
                <a:cs typeface="Advent Pro"/>
                <a:sym typeface="Advent Pro"/>
              </a:rPr>
              <a:t>Continuous</a:t>
            </a:r>
            <a:r>
              <a:rPr lang="id-ID" sz="1600" dirty="0">
                <a:solidFill>
                  <a:schemeClr val="dk1"/>
                </a:solidFill>
                <a:latin typeface="Advent Pro"/>
                <a:ea typeface="Advent Pro"/>
                <a:cs typeface="Advent Pro"/>
                <a:sym typeface="Advent Pro"/>
              </a:rPr>
              <a:t> </a:t>
            </a:r>
            <a:r>
              <a:rPr lang="id-ID" sz="1600" dirty="0" err="1">
                <a:solidFill>
                  <a:schemeClr val="dk1"/>
                </a:solidFill>
                <a:latin typeface="Advent Pro"/>
                <a:ea typeface="Advent Pro"/>
                <a:cs typeface="Advent Pro"/>
                <a:sym typeface="Advent Pro"/>
              </a:rPr>
              <a:t>Delivery</a:t>
            </a:r>
            <a:r>
              <a:rPr lang="id-ID" sz="1600" dirty="0">
                <a:solidFill>
                  <a:schemeClr val="dk1"/>
                </a:solidFill>
                <a:latin typeface="Advent Pro"/>
                <a:ea typeface="Advent Pro"/>
                <a:cs typeface="Advent Pro"/>
                <a:sym typeface="Advent Pro"/>
              </a:rPr>
              <a:t> (CD), yang digunakan dalam pengembangan perangkat lunak untuk meningkatkan efisiensi, kualitas, dan kecepatan pengiriman perangkat lunak.</a:t>
            </a:r>
          </a:p>
          <a:p>
            <a:pPr marL="0" lvl="0" indent="0" algn="l" rtl="0">
              <a:spcBef>
                <a:spcPts val="0"/>
              </a:spcBef>
              <a:spcAft>
                <a:spcPts val="0"/>
              </a:spcAft>
              <a:buNone/>
            </a:pPr>
            <a:r>
              <a:rPr lang="id-ID" sz="1600" dirty="0" err="1">
                <a:solidFill>
                  <a:schemeClr val="dk1"/>
                </a:solidFill>
                <a:latin typeface="Advent Pro"/>
                <a:ea typeface="Advent Pro"/>
                <a:cs typeface="Advent Pro"/>
                <a:sym typeface="Advent Pro"/>
              </a:rPr>
              <a:t>Continuous</a:t>
            </a:r>
            <a:r>
              <a:rPr lang="id-ID" sz="1600" dirty="0">
                <a:solidFill>
                  <a:schemeClr val="dk1"/>
                </a:solidFill>
                <a:latin typeface="Advent Pro"/>
                <a:ea typeface="Advent Pro"/>
                <a:cs typeface="Advent Pro"/>
                <a:sym typeface="Advent Pro"/>
              </a:rPr>
              <a:t> </a:t>
            </a:r>
            <a:r>
              <a:rPr lang="id-ID" sz="1600" dirty="0" err="1">
                <a:solidFill>
                  <a:schemeClr val="dk1"/>
                </a:solidFill>
                <a:latin typeface="Advent Pro"/>
                <a:ea typeface="Advent Pro"/>
                <a:cs typeface="Advent Pro"/>
                <a:sym typeface="Advent Pro"/>
              </a:rPr>
              <a:t>Integration</a:t>
            </a:r>
            <a:r>
              <a:rPr lang="id-ID" sz="1600" dirty="0">
                <a:solidFill>
                  <a:schemeClr val="dk1"/>
                </a:solidFill>
                <a:latin typeface="Advent Pro"/>
                <a:ea typeface="Advent Pro"/>
                <a:cs typeface="Advent Pro"/>
                <a:sym typeface="Advent Pro"/>
              </a:rPr>
              <a:t> (CI): Praktik menggabungkan perubahan kode secara teratur ke dalam repositori bersama dengan otomatisasi kompilasi dan pengujian. Tujuannya adalah untuk mendeteksi masalah lebih awal dan memastikan integritas kode.</a:t>
            </a:r>
          </a:p>
          <a:p>
            <a:pPr marL="0" lvl="0" indent="0" algn="l" rtl="0">
              <a:spcBef>
                <a:spcPts val="0"/>
              </a:spcBef>
              <a:spcAft>
                <a:spcPts val="0"/>
              </a:spcAft>
              <a:buNone/>
            </a:pPr>
            <a:r>
              <a:rPr lang="id-ID" sz="1600" dirty="0" err="1">
                <a:solidFill>
                  <a:schemeClr val="dk1"/>
                </a:solidFill>
                <a:latin typeface="Advent Pro"/>
                <a:ea typeface="Advent Pro"/>
                <a:cs typeface="Advent Pro"/>
                <a:sym typeface="Advent Pro"/>
              </a:rPr>
              <a:t>Continuous</a:t>
            </a:r>
            <a:r>
              <a:rPr lang="id-ID" sz="1600" dirty="0">
                <a:solidFill>
                  <a:schemeClr val="dk1"/>
                </a:solidFill>
                <a:latin typeface="Advent Pro"/>
                <a:ea typeface="Advent Pro"/>
                <a:cs typeface="Advent Pro"/>
                <a:sym typeface="Advent Pro"/>
              </a:rPr>
              <a:t> </a:t>
            </a:r>
            <a:r>
              <a:rPr lang="id-ID" sz="1600" dirty="0" err="1">
                <a:solidFill>
                  <a:schemeClr val="dk1"/>
                </a:solidFill>
                <a:latin typeface="Advent Pro"/>
                <a:ea typeface="Advent Pro"/>
                <a:cs typeface="Advent Pro"/>
                <a:sym typeface="Advent Pro"/>
              </a:rPr>
              <a:t>Delivery</a:t>
            </a:r>
            <a:r>
              <a:rPr lang="id-ID" sz="1600" dirty="0">
                <a:solidFill>
                  <a:schemeClr val="dk1"/>
                </a:solidFill>
                <a:latin typeface="Advent Pro"/>
                <a:ea typeface="Advent Pro"/>
                <a:cs typeface="Advent Pro"/>
                <a:sym typeface="Advent Pro"/>
              </a:rPr>
              <a:t> (CD): Langkah selanjutnya setelah CI, fokus pada otomatisasi pengiriman perangkat lunak ke lingkungan produksi atau </a:t>
            </a:r>
            <a:r>
              <a:rPr lang="id-ID" sz="1600" dirty="0" err="1">
                <a:solidFill>
                  <a:schemeClr val="dk1"/>
                </a:solidFill>
                <a:latin typeface="Advent Pro"/>
                <a:ea typeface="Advent Pro"/>
                <a:cs typeface="Advent Pro"/>
                <a:sym typeface="Advent Pro"/>
              </a:rPr>
              <a:t>pra</a:t>
            </a:r>
            <a:r>
              <a:rPr lang="id-ID" sz="1600" dirty="0">
                <a:solidFill>
                  <a:schemeClr val="dk1"/>
                </a:solidFill>
                <a:latin typeface="Advent Pro"/>
                <a:ea typeface="Advent Pro"/>
                <a:cs typeface="Advent Pro"/>
                <a:sym typeface="Advent Pro"/>
              </a:rPr>
              <a:t>-produksi. Tujuannya adalah memungkinkan pengiriman perangkat lunak yang dapat diproduksi kapan saja, mempercepat peluncuran, dan menjaga kualitas perangkat lunak.</a:t>
            </a:r>
          </a:p>
        </p:txBody>
      </p:sp>
      <p:sp>
        <p:nvSpPr>
          <p:cNvPr id="516" name="Google Shape;516;p5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r>
              <a:rPr lang="en" dirty="0"/>
              <a:t>Apa itu </a:t>
            </a:r>
            <a:r>
              <a:rPr lang="id-ID" dirty="0"/>
              <a:t>CI / CD</a:t>
            </a:r>
            <a:r>
              <a:rPr lang="en-US" dirty="0"/>
              <a:t>?</a:t>
            </a:r>
            <a:endParaRPr dirty="0"/>
          </a:p>
        </p:txBody>
      </p:sp>
    </p:spTree>
    <p:extLst>
      <p:ext uri="{BB962C8B-B14F-4D97-AF65-F5344CB8AC3E}">
        <p14:creationId xmlns:p14="http://schemas.microsoft.com/office/powerpoint/2010/main" val="2228124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8"/>
          <p:cNvSpPr/>
          <p:nvPr/>
        </p:nvSpPr>
        <p:spPr>
          <a:xfrm>
            <a:off x="1466475" y="1313075"/>
            <a:ext cx="2168400" cy="21684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8"/>
          <p:cNvSpPr txBox="1">
            <a:spLocks noGrp="1"/>
          </p:cNvSpPr>
          <p:nvPr>
            <p:ph type="title" idx="2"/>
          </p:nvPr>
        </p:nvSpPr>
        <p:spPr>
          <a:xfrm>
            <a:off x="1542675" y="1537475"/>
            <a:ext cx="2092200" cy="171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615" name="Google Shape;615;p58"/>
          <p:cNvSpPr txBox="1">
            <a:spLocks noGrp="1"/>
          </p:cNvSpPr>
          <p:nvPr>
            <p:ph type="title"/>
          </p:nvPr>
        </p:nvSpPr>
        <p:spPr>
          <a:xfrm>
            <a:off x="3688525" y="1568200"/>
            <a:ext cx="3762600" cy="151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4400" dirty="0">
                <a:solidFill>
                  <a:schemeClr val="tx1"/>
                </a:solidFill>
              </a:rPr>
              <a:t>Studi Kasus CI / CD</a:t>
            </a:r>
          </a:p>
        </p:txBody>
      </p:sp>
      <p:pic>
        <p:nvPicPr>
          <p:cNvPr id="4098" name="Picture 2">
            <a:extLst>
              <a:ext uri="{FF2B5EF4-FFF2-40B4-BE49-F238E27FC236}">
                <a16:creationId xmlns:a16="http://schemas.microsoft.com/office/drawing/2014/main" id="{F3B62625-97CB-7BC7-6150-F7DF7A507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168727"/>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877232"/>
      </p:ext>
    </p:extLst>
  </p:cSld>
  <p:clrMapOvr>
    <a:masterClrMapping/>
  </p:clrMapOvr>
</p:sld>
</file>

<file path=ppt/theme/theme1.xml><?xml version="1.0" encoding="utf-8"?>
<a:theme xmlns:a="http://schemas.openxmlformats.org/drawingml/2006/main" name="Software Testing Company by Slidesgo">
  <a:themeElements>
    <a:clrScheme name="Simple Light">
      <a:dk1>
        <a:srgbClr val="FFFFFF"/>
      </a:dk1>
      <a:lt1>
        <a:srgbClr val="FFFFFF"/>
      </a:lt1>
      <a:dk2>
        <a:srgbClr val="000607"/>
      </a:dk2>
      <a:lt2>
        <a:srgbClr val="004651"/>
      </a:lt2>
      <a:accent1>
        <a:srgbClr val="00AB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543</Words>
  <Application>Microsoft Office PowerPoint</Application>
  <PresentationFormat>On-screen Show (16:9)</PresentationFormat>
  <Paragraphs>53</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Abhaya Libre</vt:lpstr>
      <vt:lpstr>Aldrich</vt:lpstr>
      <vt:lpstr>Advent Pro</vt:lpstr>
      <vt:lpstr>Advent Pro Medium</vt:lpstr>
      <vt:lpstr>Software Testing Company by Slidesgo</vt:lpstr>
      <vt:lpstr>Unit Test  White Box Testing</vt:lpstr>
      <vt:lpstr>DAFTAR ISI</vt:lpstr>
      <vt:lpstr>Unit Test</vt:lpstr>
      <vt:lpstr>Apa itu Unit Test?</vt:lpstr>
      <vt:lpstr>02</vt:lpstr>
      <vt:lpstr>Apa itu White Box Testing?</vt:lpstr>
      <vt:lpstr>03</vt:lpstr>
      <vt:lpstr>Apa itu CI / CD?</vt:lpstr>
      <vt:lpstr>04</vt:lpstr>
      <vt:lpstr>Studi Kasus CI / CD</vt:lpstr>
      <vt:lpstr>Studi Kasus CI / CD</vt:lpstr>
      <vt:lpstr>Studi Kasus CI / CD</vt:lpstr>
      <vt:lpstr>Studi Kasus CI / CD</vt:lpstr>
      <vt:lpstr>Studi Kasus CI / CD</vt:lpstr>
      <vt:lpstr>Studi Kasus CI / CD</vt:lpstr>
      <vt:lpstr>Studi Kasus CI / CD</vt:lpstr>
      <vt:lpstr>Studi Kasus CI / CD</vt:lpstr>
      <vt:lpstr>Studi Kasus CI / CD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TESTING  COMPANY</dc:title>
  <dc:creator>Aldo Hermawan Suryana</dc:creator>
  <cp:lastModifiedBy>Andri Firman Saputra</cp:lastModifiedBy>
  <cp:revision>12</cp:revision>
  <dcterms:modified xsi:type="dcterms:W3CDTF">2023-10-29T02:09:09Z</dcterms:modified>
</cp:coreProperties>
</file>